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notesSlides/notesSlide15.xml" ContentType="application/vnd.openxmlformats-officedocument.presentationml.notesSlide+xml"/>
  <Override PartName="/ppt/tags/tag52.xml" ContentType="application/vnd.openxmlformats-officedocument.presentationml.tags+xml"/>
  <Override PartName="/ppt/notesSlides/notesSlide16.xml" ContentType="application/vnd.openxmlformats-officedocument.presentationml.notesSlide+xml"/>
  <Override PartName="/ppt/tags/tag53.xml" ContentType="application/vnd.openxmlformats-officedocument.presentationml.tags+xml"/>
  <Override PartName="/ppt/notesSlides/notesSlide17.xml" ContentType="application/vnd.openxmlformats-officedocument.presentationml.notesSlide+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notesSlides/notesSlide19.xml" ContentType="application/vnd.openxmlformats-officedocument.presentationml.notesSlide+xml"/>
  <Override PartName="/ppt/tags/tag56.xml" ContentType="application/vnd.openxmlformats-officedocument.presentationml.tags+xml"/>
  <Override PartName="/ppt/notesSlides/notesSlide20.xml" ContentType="application/vnd.openxmlformats-officedocument.presentationml.notesSlide+xml"/>
  <Override PartName="/ppt/tags/tag57.xml" ContentType="application/vnd.openxmlformats-officedocument.presentationml.tags+xml"/>
  <Override PartName="/ppt/notesSlides/notesSlide21.xml" ContentType="application/vnd.openxmlformats-officedocument.presentationml.notesSlide+xml"/>
  <Override PartName="/ppt/tags/tag58.xml" ContentType="application/vnd.openxmlformats-officedocument.presentationml.tags+xml"/>
  <Override PartName="/ppt/notesSlides/notesSlide22.xml" ContentType="application/vnd.openxmlformats-officedocument.presentationml.notesSlide+xml"/>
  <Override PartName="/ppt/tags/tag59.xml" ContentType="application/vnd.openxmlformats-officedocument.presentationml.tags+xml"/>
  <Override PartName="/ppt/notesSlides/notesSlide2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4.xml" ContentType="application/vnd.openxmlformats-officedocument.presentationml.notesSlide+xml"/>
  <Override PartName="/ppt/tags/tag62.xml" ContentType="application/vnd.openxmlformats-officedocument.presentationml.tags+xml"/>
  <Override PartName="/ppt/notesSlides/notesSlide25.xml" ContentType="application/vnd.openxmlformats-officedocument.presentationml.notesSlide+xml"/>
  <Override PartName="/ppt/tags/tag63.xml" ContentType="application/vnd.openxmlformats-officedocument.presentationml.tags+xml"/>
  <Override PartName="/ppt/notesSlides/notesSlide2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7.xml" ContentType="application/vnd.openxmlformats-officedocument.presentationml.notesSlide+xml"/>
  <Override PartName="/ppt/tags/tag66.xml" ContentType="application/vnd.openxmlformats-officedocument.presentationml.tags+xml"/>
  <Override PartName="/ppt/notesSlides/notesSlide28.xml" ContentType="application/vnd.openxmlformats-officedocument.presentationml.notesSlide+xml"/>
  <Override PartName="/ppt/tags/tag67.xml" ContentType="application/vnd.openxmlformats-officedocument.presentationml.tags+xml"/>
  <Override PartName="/ppt/notesSlides/notesSlide29.xml" ContentType="application/vnd.openxmlformats-officedocument.presentationml.notesSlide+xml"/>
  <Override PartName="/ppt/tags/tag68.xml" ContentType="application/vnd.openxmlformats-officedocument.presentationml.tags+xml"/>
  <Override PartName="/ppt/notesSlides/notesSlide30.xml" ContentType="application/vnd.openxmlformats-officedocument.presentationml.notesSlide+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3" r:id="rId1"/>
  </p:sldMasterIdLst>
  <p:notesMasterIdLst>
    <p:notesMasterId r:id="rId32"/>
  </p:notesMasterIdLst>
  <p:handoutMasterIdLst>
    <p:handoutMasterId r:id="rId33"/>
  </p:handoutMasterIdLst>
  <p:sldIdLst>
    <p:sldId id="443" r:id="rId2"/>
    <p:sldId id="515" r:id="rId3"/>
    <p:sldId id="514" r:id="rId4"/>
    <p:sldId id="517" r:id="rId5"/>
    <p:sldId id="518" r:id="rId6"/>
    <p:sldId id="519" r:id="rId7"/>
    <p:sldId id="521" r:id="rId8"/>
    <p:sldId id="524" r:id="rId9"/>
    <p:sldId id="525" r:id="rId10"/>
    <p:sldId id="526" r:id="rId11"/>
    <p:sldId id="527" r:id="rId12"/>
    <p:sldId id="528" r:id="rId13"/>
    <p:sldId id="449" r:id="rId14"/>
    <p:sldId id="529" r:id="rId15"/>
    <p:sldId id="450" r:id="rId16"/>
    <p:sldId id="530" r:id="rId17"/>
    <p:sldId id="451" r:id="rId18"/>
    <p:sldId id="471" r:id="rId19"/>
    <p:sldId id="473" r:id="rId20"/>
    <p:sldId id="474" r:id="rId21"/>
    <p:sldId id="534" r:id="rId22"/>
    <p:sldId id="475" r:id="rId23"/>
    <p:sldId id="483" r:id="rId24"/>
    <p:sldId id="477" r:id="rId25"/>
    <p:sldId id="480" r:id="rId26"/>
    <p:sldId id="533" r:id="rId27"/>
    <p:sldId id="511" r:id="rId28"/>
    <p:sldId id="522" r:id="rId29"/>
    <p:sldId id="535" r:id="rId30"/>
    <p:sldId id="509" r:id="rId31"/>
  </p:sldIdLst>
  <p:sldSz cx="9144000" cy="6858000" type="screen4x3"/>
  <p:notesSz cx="7315200" cy="9601200"/>
  <p:custDataLst>
    <p:tags r:id="rId34"/>
  </p:custDataLst>
  <p:defaultTextStyle>
    <a:defPPr>
      <a:defRPr lang="en-US"/>
    </a:defPPr>
    <a:lvl1pPr algn="l" rtl="0" eaLnBrk="0" fontAlgn="base" hangingPunct="0">
      <a:spcBef>
        <a:spcPct val="0"/>
      </a:spcBef>
      <a:spcAft>
        <a:spcPct val="0"/>
      </a:spcAft>
      <a:defRPr sz="1600" kern="1200">
        <a:solidFill>
          <a:schemeClr val="bg1"/>
        </a:solidFill>
        <a:latin typeface="Arial" charset="0"/>
        <a:ea typeface="ＭＳ Ｐゴシック" charset="-128"/>
        <a:cs typeface="+mn-cs"/>
      </a:defRPr>
    </a:lvl1pPr>
    <a:lvl2pPr marL="614363" indent="-157163" algn="l" rtl="0" eaLnBrk="0" fontAlgn="base" hangingPunct="0">
      <a:spcBef>
        <a:spcPct val="0"/>
      </a:spcBef>
      <a:spcAft>
        <a:spcPct val="0"/>
      </a:spcAft>
      <a:defRPr sz="1600" kern="1200">
        <a:solidFill>
          <a:schemeClr val="bg1"/>
        </a:solidFill>
        <a:latin typeface="Arial" charset="0"/>
        <a:ea typeface="ＭＳ Ｐゴシック" charset="-128"/>
        <a:cs typeface="+mn-cs"/>
      </a:defRPr>
    </a:lvl2pPr>
    <a:lvl3pPr marL="1230313" indent="-315913" algn="l" rtl="0" eaLnBrk="0" fontAlgn="base" hangingPunct="0">
      <a:spcBef>
        <a:spcPct val="0"/>
      </a:spcBef>
      <a:spcAft>
        <a:spcPct val="0"/>
      </a:spcAft>
      <a:defRPr sz="1600" kern="1200">
        <a:solidFill>
          <a:schemeClr val="bg1"/>
        </a:solidFill>
        <a:latin typeface="Arial" charset="0"/>
        <a:ea typeface="ＭＳ Ｐゴシック" charset="-128"/>
        <a:cs typeface="+mn-cs"/>
      </a:defRPr>
    </a:lvl3pPr>
    <a:lvl4pPr marL="1846263" indent="-474663" algn="l" rtl="0" eaLnBrk="0" fontAlgn="base" hangingPunct="0">
      <a:spcBef>
        <a:spcPct val="0"/>
      </a:spcBef>
      <a:spcAft>
        <a:spcPct val="0"/>
      </a:spcAft>
      <a:defRPr sz="1600" kern="1200">
        <a:solidFill>
          <a:schemeClr val="bg1"/>
        </a:solidFill>
        <a:latin typeface="Arial" charset="0"/>
        <a:ea typeface="ＭＳ Ｐゴシック" charset="-128"/>
        <a:cs typeface="+mn-cs"/>
      </a:defRPr>
    </a:lvl4pPr>
    <a:lvl5pPr marL="2460625" indent="-631825" algn="l" rtl="0" eaLnBrk="0" fontAlgn="base" hangingPunct="0">
      <a:spcBef>
        <a:spcPct val="0"/>
      </a:spcBef>
      <a:spcAft>
        <a:spcPct val="0"/>
      </a:spcAft>
      <a:defRPr sz="1600" kern="1200">
        <a:solidFill>
          <a:schemeClr val="bg1"/>
        </a:solidFill>
        <a:latin typeface="Arial" charset="0"/>
        <a:ea typeface="ＭＳ Ｐゴシック" charset="-128"/>
        <a:cs typeface="+mn-cs"/>
      </a:defRPr>
    </a:lvl5pPr>
    <a:lvl6pPr marL="2286000" algn="l" defTabSz="914400" rtl="0" eaLnBrk="1" latinLnBrk="0" hangingPunct="1">
      <a:defRPr sz="1600" kern="1200">
        <a:solidFill>
          <a:schemeClr val="bg1"/>
        </a:solidFill>
        <a:latin typeface="Arial" charset="0"/>
        <a:ea typeface="ＭＳ Ｐゴシック" charset="-128"/>
        <a:cs typeface="+mn-cs"/>
      </a:defRPr>
    </a:lvl6pPr>
    <a:lvl7pPr marL="2743200" algn="l" defTabSz="914400" rtl="0" eaLnBrk="1" latinLnBrk="0" hangingPunct="1">
      <a:defRPr sz="1600" kern="1200">
        <a:solidFill>
          <a:schemeClr val="bg1"/>
        </a:solidFill>
        <a:latin typeface="Arial" charset="0"/>
        <a:ea typeface="ＭＳ Ｐゴシック" charset="-128"/>
        <a:cs typeface="+mn-cs"/>
      </a:defRPr>
    </a:lvl7pPr>
    <a:lvl8pPr marL="3200400" algn="l" defTabSz="914400" rtl="0" eaLnBrk="1" latinLnBrk="0" hangingPunct="1">
      <a:defRPr sz="1600" kern="1200">
        <a:solidFill>
          <a:schemeClr val="bg1"/>
        </a:solidFill>
        <a:latin typeface="Arial" charset="0"/>
        <a:ea typeface="ＭＳ Ｐゴシック" charset="-128"/>
        <a:cs typeface="+mn-cs"/>
      </a:defRPr>
    </a:lvl8pPr>
    <a:lvl9pPr marL="3657600" algn="l" defTabSz="914400" rtl="0" eaLnBrk="1" latinLnBrk="0" hangingPunct="1">
      <a:defRPr sz="1600" kern="1200">
        <a:solidFill>
          <a:schemeClr val="bg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ngtip Bootseeta" initials="RB" lastIdx="2" clrIdx="0">
    <p:extLst>
      <p:ext uri="{19B8F6BF-5375-455C-9EA6-DF929625EA0E}">
        <p15:presenceInfo xmlns:p15="http://schemas.microsoft.com/office/powerpoint/2012/main" userId="3d12c64d6e7a2b4f" providerId="Windows Live"/>
      </p:ext>
    </p:extLst>
  </p:cmAuthor>
  <p:cmAuthor id="2" name="Mansuri, Fahad" initials="MF" lastIdx="1" clrIdx="1">
    <p:extLst>
      <p:ext uri="{19B8F6BF-5375-455C-9EA6-DF929625EA0E}">
        <p15:presenceInfo xmlns:p15="http://schemas.microsoft.com/office/powerpoint/2012/main" userId="Mansuri, Fah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6361"/>
    <a:srgbClr val="1B4955"/>
    <a:srgbClr val="FFFFFF"/>
    <a:srgbClr val="008080"/>
    <a:srgbClr val="173D49"/>
    <a:srgbClr val="0C2026"/>
    <a:srgbClr val="013A39"/>
    <a:srgbClr val="026463"/>
    <a:srgbClr val="025250"/>
    <a:srgbClr val="0162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57740" autoAdjust="0"/>
  </p:normalViewPr>
  <p:slideViewPr>
    <p:cSldViewPr>
      <p:cViewPr varScale="1">
        <p:scale>
          <a:sx n="65" d="100"/>
          <a:sy n="65" d="100"/>
        </p:scale>
        <p:origin x="2694" y="78"/>
      </p:cViewPr>
      <p:guideLst>
        <p:guide orient="horz" pos="2160"/>
        <p:guide pos="2880"/>
      </p:guideLst>
    </p:cSldViewPr>
  </p:slideViewPr>
  <p:outlineViewPr>
    <p:cViewPr>
      <p:scale>
        <a:sx n="33" d="100"/>
        <a:sy n="33" d="100"/>
      </p:scale>
      <p:origin x="0" y="0"/>
    </p:cViewPr>
  </p:outlineViewPr>
  <p:notesTextViewPr>
    <p:cViewPr>
      <p:scale>
        <a:sx n="96" d="100"/>
        <a:sy n="96" d="100"/>
      </p:scale>
      <p:origin x="0" y="0"/>
    </p:cViewPr>
  </p:notesTextViewPr>
  <p:sorterViewPr>
    <p:cViewPr>
      <p:scale>
        <a:sx n="200" d="100"/>
        <a:sy n="200" d="100"/>
      </p:scale>
      <p:origin x="0" y="-7866"/>
    </p:cViewPr>
  </p:sorterViewPr>
  <p:notesViewPr>
    <p:cSldViewPr>
      <p:cViewPr varScale="1">
        <p:scale>
          <a:sx n="87" d="100"/>
          <a:sy n="87" d="100"/>
        </p:scale>
        <p:origin x="3840"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dirty="0">
                <a:ea typeface="+mn-ea"/>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vl1pPr>
          </a:lstStyle>
          <a:p>
            <a:pPr>
              <a:defRPr/>
            </a:pPr>
            <a:fld id="{80619EA7-3A2E-4D9D-97BD-CED553540E25}" type="datetime1">
              <a:rPr lang="en-US"/>
              <a:pPr>
                <a:defRPr/>
              </a:pPr>
              <a:t>2/24/2021</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dirty="0">
                <a:ea typeface="+mn-ea"/>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vl1pPr>
          </a:lstStyle>
          <a:p>
            <a:pPr>
              <a:defRPr/>
            </a:pPr>
            <a:fld id="{22806DD8-6E6F-45CF-ABCB-EB5A5F6E893A}" type="slidenum">
              <a:rPr lang="en-US"/>
              <a:pPr>
                <a:defRPr/>
              </a:pPr>
              <a:t>‹#›</a:t>
            </a:fld>
            <a:endParaRPr lang="en-US" dirty="0"/>
          </a:p>
        </p:txBody>
      </p:sp>
      <p:sp>
        <p:nvSpPr>
          <p:cNvPr id="6" name="Slide Number Placeholder 5"/>
          <p:cNvSpPr txBox="1">
            <a:spLocks/>
          </p:cNvSpPr>
          <p:nvPr/>
        </p:nvSpPr>
        <p:spPr>
          <a:xfrm>
            <a:off x="4609171" y="9167975"/>
            <a:ext cx="2275840" cy="383381"/>
          </a:xfrm>
          <a:prstGeom prst="rect">
            <a:avLst/>
          </a:prstGeom>
        </p:spPr>
        <p:txBody>
          <a:bodyPr vert="horz" lIns="96661" tIns="48331" rIns="96661" bIns="48331"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charset="-128"/>
                <a:cs typeface="+mn-cs"/>
              </a:defRPr>
            </a:lvl1pPr>
            <a:lvl2pPr marL="614363" indent="-157163" algn="l" rtl="0" eaLnBrk="0" fontAlgn="base" hangingPunct="0">
              <a:spcBef>
                <a:spcPct val="0"/>
              </a:spcBef>
              <a:spcAft>
                <a:spcPct val="0"/>
              </a:spcAft>
              <a:defRPr sz="1600" kern="1200">
                <a:solidFill>
                  <a:schemeClr val="bg1"/>
                </a:solidFill>
                <a:latin typeface="Arial" charset="0"/>
                <a:ea typeface="ＭＳ Ｐゴシック" charset="-128"/>
                <a:cs typeface="+mn-cs"/>
              </a:defRPr>
            </a:lvl2pPr>
            <a:lvl3pPr marL="1230313" indent="-315913" algn="l" rtl="0" eaLnBrk="0" fontAlgn="base" hangingPunct="0">
              <a:spcBef>
                <a:spcPct val="0"/>
              </a:spcBef>
              <a:spcAft>
                <a:spcPct val="0"/>
              </a:spcAft>
              <a:defRPr sz="1600" kern="1200">
                <a:solidFill>
                  <a:schemeClr val="bg1"/>
                </a:solidFill>
                <a:latin typeface="Arial" charset="0"/>
                <a:ea typeface="ＭＳ Ｐゴシック" charset="-128"/>
                <a:cs typeface="+mn-cs"/>
              </a:defRPr>
            </a:lvl3pPr>
            <a:lvl4pPr marL="1846263" indent="-474663" algn="l" rtl="0" eaLnBrk="0" fontAlgn="base" hangingPunct="0">
              <a:spcBef>
                <a:spcPct val="0"/>
              </a:spcBef>
              <a:spcAft>
                <a:spcPct val="0"/>
              </a:spcAft>
              <a:defRPr sz="1600" kern="1200">
                <a:solidFill>
                  <a:schemeClr val="bg1"/>
                </a:solidFill>
                <a:latin typeface="Arial" charset="0"/>
                <a:ea typeface="ＭＳ Ｐゴシック" charset="-128"/>
                <a:cs typeface="+mn-cs"/>
              </a:defRPr>
            </a:lvl4pPr>
            <a:lvl5pPr marL="2460625" indent="-631825" algn="l" rtl="0" eaLnBrk="0" fontAlgn="base" hangingPunct="0">
              <a:spcBef>
                <a:spcPct val="0"/>
              </a:spcBef>
              <a:spcAft>
                <a:spcPct val="0"/>
              </a:spcAft>
              <a:defRPr sz="1600" kern="1200">
                <a:solidFill>
                  <a:schemeClr val="bg1"/>
                </a:solidFill>
                <a:latin typeface="Arial" charset="0"/>
                <a:ea typeface="ＭＳ Ｐゴシック" charset="-128"/>
                <a:cs typeface="+mn-cs"/>
              </a:defRPr>
            </a:lvl5pPr>
            <a:lvl6pPr marL="2286000" algn="l" defTabSz="914400" rtl="0" eaLnBrk="1" latinLnBrk="0" hangingPunct="1">
              <a:defRPr sz="1600" kern="1200">
                <a:solidFill>
                  <a:schemeClr val="bg1"/>
                </a:solidFill>
                <a:latin typeface="Arial" charset="0"/>
                <a:ea typeface="ＭＳ Ｐゴシック" charset="-128"/>
                <a:cs typeface="+mn-cs"/>
              </a:defRPr>
            </a:lvl6pPr>
            <a:lvl7pPr marL="2743200" algn="l" defTabSz="914400" rtl="0" eaLnBrk="1" latinLnBrk="0" hangingPunct="1">
              <a:defRPr sz="1600" kern="1200">
                <a:solidFill>
                  <a:schemeClr val="bg1"/>
                </a:solidFill>
                <a:latin typeface="Arial" charset="0"/>
                <a:ea typeface="ＭＳ Ｐゴシック" charset="-128"/>
                <a:cs typeface="+mn-cs"/>
              </a:defRPr>
            </a:lvl7pPr>
            <a:lvl8pPr marL="3200400" algn="l" defTabSz="914400" rtl="0" eaLnBrk="1" latinLnBrk="0" hangingPunct="1">
              <a:defRPr sz="1600" kern="1200">
                <a:solidFill>
                  <a:schemeClr val="bg1"/>
                </a:solidFill>
                <a:latin typeface="Arial" charset="0"/>
                <a:ea typeface="ＭＳ Ｐゴシック" charset="-128"/>
                <a:cs typeface="+mn-cs"/>
              </a:defRPr>
            </a:lvl8pPr>
            <a:lvl9pPr marL="3657600" algn="l" defTabSz="914400" rtl="0" eaLnBrk="1" latinLnBrk="0" hangingPunct="1">
              <a:defRPr sz="1600" kern="1200">
                <a:solidFill>
                  <a:schemeClr val="bg1"/>
                </a:solidFill>
                <a:latin typeface="Arial" charset="0"/>
                <a:ea typeface="ＭＳ Ｐゴシック" charset="-128"/>
                <a:cs typeface="+mn-cs"/>
              </a:defRPr>
            </a:lvl9pPr>
          </a:lstStyle>
          <a:p>
            <a:pPr eaLnBrk="1" fontAlgn="auto" hangingPunct="1">
              <a:spcBef>
                <a:spcPts val="0"/>
              </a:spcBef>
              <a:spcAft>
                <a:spcPts val="0"/>
              </a:spcAft>
            </a:pPr>
            <a:fld id="{C8B1377C-B331-47ED-9A2E-7A57CB8F6AA3}"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dirty="0">
              <a:solidFill>
                <a:prstClr val="black">
                  <a:tint val="75000"/>
                </a:prstClr>
              </a:solidFill>
              <a:latin typeface="Calibri"/>
              <a:ea typeface="+mn-ea"/>
            </a:endParaRPr>
          </a:p>
        </p:txBody>
      </p:sp>
    </p:spTree>
    <p:custDataLst>
      <p:tags r:id="rId2"/>
    </p:custDataLst>
    <p:extLst>
      <p:ext uri="{BB962C8B-B14F-4D97-AF65-F5344CB8AC3E}">
        <p14:creationId xmlns:p14="http://schemas.microsoft.com/office/powerpoint/2010/main" val="1292311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dirty="0">
                <a:solidFill>
                  <a:schemeClr val="tx1"/>
                </a:solidFill>
                <a:ea typeface="+mn-ea"/>
              </a:defRPr>
            </a:lvl1pPr>
          </a:lstStyle>
          <a:p>
            <a:pPr>
              <a:defRPr/>
            </a:pPr>
            <a:endParaRPr lang="en-US" dirty="0"/>
          </a:p>
        </p:txBody>
      </p:sp>
      <p:sp>
        <p:nvSpPr>
          <p:cNvPr id="4608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dirty="0">
                <a:solidFill>
                  <a:schemeClr val="tx1"/>
                </a:solidFill>
                <a:ea typeface="+mn-ea"/>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608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dirty="0">
                <a:solidFill>
                  <a:schemeClr val="tx1"/>
                </a:solidFill>
                <a:ea typeface="+mn-ea"/>
              </a:defRPr>
            </a:lvl1pPr>
          </a:lstStyle>
          <a:p>
            <a:pPr>
              <a:defRPr/>
            </a:pPr>
            <a:endParaRPr lang="en-US" dirty="0"/>
          </a:p>
        </p:txBody>
      </p:sp>
      <p:sp>
        <p:nvSpPr>
          <p:cNvPr id="4608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mtClean="0">
                <a:solidFill>
                  <a:schemeClr val="tx1"/>
                </a:solidFill>
              </a:defRPr>
            </a:lvl1pPr>
          </a:lstStyle>
          <a:p>
            <a:pPr>
              <a:defRPr/>
            </a:pPr>
            <a:fld id="{E66679C4-E472-45FE-8A1B-B53642263A1F}" type="slidenum">
              <a:rPr lang="en-US"/>
              <a:pPr>
                <a:defRPr/>
              </a:pPr>
              <a:t>‹#›</a:t>
            </a:fld>
            <a:endParaRPr lang="en-US" dirty="0"/>
          </a:p>
        </p:txBody>
      </p:sp>
    </p:spTree>
    <p:extLst>
      <p:ext uri="{BB962C8B-B14F-4D97-AF65-F5344CB8AC3E}">
        <p14:creationId xmlns:p14="http://schemas.microsoft.com/office/powerpoint/2010/main" val="164540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614363"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1230313"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846263"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2460625"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3077185" algn="l" defTabSz="1230874" rtl="0" eaLnBrk="1" latinLnBrk="0" hangingPunct="1">
      <a:defRPr sz="1600" kern="1200">
        <a:solidFill>
          <a:schemeClr val="tx1"/>
        </a:solidFill>
        <a:latin typeface="+mn-lt"/>
        <a:ea typeface="+mn-ea"/>
        <a:cs typeface="+mn-cs"/>
      </a:defRPr>
    </a:lvl6pPr>
    <a:lvl7pPr marL="3692622" algn="l" defTabSz="1230874" rtl="0" eaLnBrk="1" latinLnBrk="0" hangingPunct="1">
      <a:defRPr sz="1600" kern="1200">
        <a:solidFill>
          <a:schemeClr val="tx1"/>
        </a:solidFill>
        <a:latin typeface="+mn-lt"/>
        <a:ea typeface="+mn-ea"/>
        <a:cs typeface="+mn-cs"/>
      </a:defRPr>
    </a:lvl7pPr>
    <a:lvl8pPr marL="4308058" algn="l" defTabSz="1230874" rtl="0" eaLnBrk="1" latinLnBrk="0" hangingPunct="1">
      <a:defRPr sz="1600" kern="1200">
        <a:solidFill>
          <a:schemeClr val="tx1"/>
        </a:solidFill>
        <a:latin typeface="+mn-lt"/>
        <a:ea typeface="+mn-ea"/>
        <a:cs typeface="+mn-cs"/>
      </a:defRPr>
    </a:lvl8pPr>
    <a:lvl9pPr marL="4923495" algn="l" defTabSz="123087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66612">
              <a:lnSpc>
                <a:spcPct val="107000"/>
              </a:lnSpc>
              <a:spcBef>
                <a:spcPts val="608"/>
              </a:spcBef>
              <a:spcAft>
                <a:spcPts val="0"/>
              </a:spcAft>
              <a:defRPr/>
            </a:pPr>
            <a:r>
              <a:rPr lang="en-US" dirty="0">
                <a:solidFill>
                  <a:srgbClr val="000000"/>
                </a:solidFill>
                <a:effectLst/>
                <a:ea typeface="Times New Roman" panose="02020603050405020304" pitchFamily="18" charset="0"/>
                <a:cs typeface="Times New Roman" panose="02020603050405020304" pitchFamily="18" charset="0"/>
              </a:rPr>
              <a:t>Welcome to Unit 14, entitled “Global Surveillance and International Health Regulations”. This lecture will provide an overview of </a:t>
            </a:r>
            <a:r>
              <a:rPr lang="en-US" dirty="0">
                <a:latin typeface="Times New Roman" charset="0"/>
              </a:rPr>
              <a:t>global health surveillance efforts, surveillance in low-resource settings, </a:t>
            </a:r>
            <a:r>
              <a:rPr lang="en-US" dirty="0">
                <a:solidFill>
                  <a:srgbClr val="000000"/>
                </a:solidFill>
                <a:effectLst/>
                <a:ea typeface="Times New Roman" panose="02020603050405020304" pitchFamily="18" charset="0"/>
                <a:cs typeface="Times New Roman" panose="02020603050405020304" pitchFamily="18" charset="0"/>
              </a:rPr>
              <a:t>International Health Regulations or IHR</a:t>
            </a:r>
            <a:r>
              <a:rPr lang="en-US" dirty="0">
                <a:latin typeface="Times New Roman" charset="0"/>
              </a:rPr>
              <a:t> and will</a:t>
            </a:r>
            <a:r>
              <a:rPr lang="en-US" baseline="0" dirty="0">
                <a:latin typeface="Times New Roman" charset="0"/>
              </a:rPr>
              <a:t> conclude with</a:t>
            </a:r>
            <a:r>
              <a:rPr lang="en-US" dirty="0">
                <a:latin typeface="Times New Roman" charset="0"/>
              </a:rPr>
              <a:t> COVID-19 as a case example of a Public Health Emergency of International Concern. </a:t>
            </a:r>
            <a:endParaRPr lang="en-US" sz="1300" dirty="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66679C4-E472-45FE-8A1B-B53642263A1F}" type="slidenum">
              <a:rPr lang="en-US" smtClean="0"/>
              <a:pPr>
                <a:defRPr/>
              </a:pPr>
              <a:t>1</a:t>
            </a:fld>
            <a:endParaRPr lang="en-US" dirty="0"/>
          </a:p>
        </p:txBody>
      </p:sp>
    </p:spTree>
    <p:extLst>
      <p:ext uri="{BB962C8B-B14F-4D97-AF65-F5344CB8AC3E}">
        <p14:creationId xmlns:p14="http://schemas.microsoft.com/office/powerpoint/2010/main" val="2842911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lnSpcReduction="10000"/>
          </a:bodyPr>
          <a:lstStyle/>
          <a:p>
            <a:r>
              <a:rPr lang="en-US" sz="1300" dirty="0">
                <a:solidFill>
                  <a:srgbClr val="000000"/>
                </a:solidFill>
                <a:cs typeface="Times New Roman" panose="02020603050405020304" pitchFamily="18" charset="0"/>
              </a:rPr>
              <a:t>Surveillance systems can be classified as structured vs. unstructured. Structured systems, like you learned about in the first 2 weeks of the course, involve a defined number of diseases or conditions of high priority. This type of system has also been referred to as routine surveillance, indicator-based surveillance and surveillance for notifiable conditions. The WHO Standards for Surveillance and the U.S. National Reportable Disease requirements are examples of structured surveillance systems. The effort to detect information about potential health threats in novel and unstructured ways has led to new system types, with terms including event-based surveillance, bio surveillance, health situation awareness, health status monitoring, health intelligence, and others.  For example , the WHO’s Global Public Health Intelligence Network (GPHIN) gathers official reports and rumors of suspected outbreaks from a wide variety of formal and informal sources. Formal sources would include ministries of health, WHO regional and country offices, civilian and military laboratories, to name a few.  Informal sources would include electronic media and electronic discussion groups. This system is primarily focused on communicable diseases but also identifies related conditions such as food and water safety and chemical events. How do LRS select the appropriate surveillance approach? There is no one best approach and the choice is dependent upon several factors. Often the choice involves a compromise between timeliness and representativeness, sensitivity vs. specificity and costs. Direct costs would include printing for forms for reporting, computer hardware and software. Indirect costs would include the time personnel spend on entering information, as well as political costs to governments when reporting diseases may negatively impact tourism. In fact, failure of a surveillance system may occur from not considering all of the costs for a particular system.</a:t>
            </a:r>
          </a:p>
        </p:txBody>
      </p:sp>
      <p:sp>
        <p:nvSpPr>
          <p:cNvPr id="4" name="Slide Number Placeholder 3"/>
          <p:cNvSpPr>
            <a:spLocks noGrp="1"/>
          </p:cNvSpPr>
          <p:nvPr>
            <p:ph type="sldNum" sz="quarter" idx="10"/>
          </p:nvPr>
        </p:nvSpPr>
        <p:spPr/>
        <p:txBody>
          <a:bodyPr/>
          <a:lstStyle/>
          <a:p>
            <a:fld id="{A6AC8CA3-BF30-4352-8CA9-F1E00DE75526}" type="slidenum">
              <a:rPr lang="en-US" smtClean="0"/>
              <a:pPr/>
              <a:t>10</a:t>
            </a:fld>
            <a:endParaRPr lang="en-US" dirty="0"/>
          </a:p>
        </p:txBody>
      </p:sp>
    </p:spTree>
    <p:extLst>
      <p:ext uri="{BB962C8B-B14F-4D97-AF65-F5344CB8AC3E}">
        <p14:creationId xmlns:p14="http://schemas.microsoft.com/office/powerpoint/2010/main" val="1271457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70000" lnSpcReduction="20000"/>
          </a:bodyPr>
          <a:lstStyle/>
          <a:p>
            <a:r>
              <a:rPr lang="en-US" sz="1300" dirty="0">
                <a:cs typeface="Times New Roman" panose="02020603050405020304" pitchFamily="18" charset="0"/>
              </a:rPr>
              <a:t>The course text provides information regarding three terms that describe efforts to improve efficiency and effectiveness of surveillance in LRS.  The first is “coordination”, which is described as the “lightest” of the three. Coordination refers to “efforts to maintain mutual awareness of activities and promote efficiencies, while not changing the actual processes of any of the involved surveillance systems”, with the main purpose being “sharing of resources for the common good”. The example provided relates to a laboratory network developed in Rwanda for HIV/AIDS testing. The Rwandan government wished to establish a national laboratory for communicable disease surveillance that extended its capacity beyond HIV/AIDS. Funds were provided for a common purpose so that the objective of HIV/AIDS testing was achieved and this effort also enhanced the overall laboratory capacity for the country by sharing resources, training and requirements.  </a:t>
            </a:r>
          </a:p>
          <a:p>
            <a:endParaRPr lang="en-US" sz="1300" dirty="0">
              <a:cs typeface="Times New Roman" panose="02020603050405020304" pitchFamily="18" charset="0"/>
            </a:endParaRPr>
          </a:p>
          <a:p>
            <a:pPr defTabSz="966612" eaLnBrk="1" fontAlgn="auto" hangingPunct="1">
              <a:spcBef>
                <a:spcPts val="0"/>
              </a:spcBef>
              <a:spcAft>
                <a:spcPts val="0"/>
              </a:spcAft>
              <a:defRPr/>
            </a:pPr>
            <a:r>
              <a:rPr lang="en-US" sz="1300" dirty="0">
                <a:cs typeface="Times New Roman" panose="02020603050405020304" pitchFamily="18" charset="0"/>
              </a:rPr>
              <a:t>The second term is “harmonization”, defined as “the attempt to require that different surveillance programs each independently adhere to the same norms, rules, and processes resulting in convergence to eventual interoperability of those systems.” Examples of processes include data standards, standardized data dictionaries, data interfaces and software development standards. Harmonization assists in establishing the basis for truly integrated systems of health information and surveillance. One example is the ICD or International Classification of Diseases which is a global health information standard for morbidity and mortality statistics. It is used to define diseases and study disease patterns, as well as to manage health care, monitor outcomes, and allocate resources.</a:t>
            </a:r>
          </a:p>
          <a:p>
            <a:endParaRPr lang="en-US" sz="1300" dirty="0">
              <a:cs typeface="Times New Roman" panose="02020603050405020304" pitchFamily="18" charset="0"/>
            </a:endParaRPr>
          </a:p>
          <a:p>
            <a:r>
              <a:rPr lang="en-US" sz="1300" dirty="0">
                <a:cs typeface="Times New Roman" panose="02020603050405020304" pitchFamily="18" charset="0"/>
              </a:rPr>
              <a:t>“Integration” of systems is described as the most “ambitious” of the three terms, and defined as “development of a … common set of procedures shared by all”. The WHO has promoted an integrated approach to surveillance since the 1990s. The Regional Office for Africa (AFRO) of the WHO designed the Integrated Disease Surveillance and Response Strategy (IDSR) in 1998.  Within this system, they have established “thresholds for action” to different types of public health data. One example would be that for cholera, a single suspected case requires 5 specific response actions, such as reporting the case-based information immediately as well as treating according to national guidelines. Several other examples of how this integrated system can be implemented are provided in Table 17-3 of the course text. </a:t>
            </a:r>
          </a:p>
          <a:p>
            <a:endParaRPr lang="en-US" sz="1300" dirty="0">
              <a:cs typeface="Times New Roman" panose="02020603050405020304" pitchFamily="18" charset="0"/>
            </a:endParaRPr>
          </a:p>
          <a:p>
            <a:r>
              <a:rPr lang="en-US" sz="1300" i="1" dirty="0">
                <a:cs typeface="Times New Roman" panose="02020603050405020304" pitchFamily="18" charset="0"/>
              </a:rPr>
              <a:t>References:  </a:t>
            </a:r>
          </a:p>
          <a:p>
            <a:r>
              <a:rPr lang="en-US" sz="1300" dirty="0">
                <a:cs typeface="Times New Roman" panose="02020603050405020304" pitchFamily="18" charset="0"/>
              </a:rPr>
              <a:t>Supplemental reading, pages 370-373</a:t>
            </a:r>
          </a:p>
          <a:p>
            <a:r>
              <a:rPr lang="en-US" sz="1300" dirty="0">
                <a:cs typeface="Times New Roman" panose="02020603050405020304" pitchFamily="18" charset="0"/>
              </a:rPr>
              <a:t>http://www.who.int/classifications/icd/factsheet/en/</a:t>
            </a:r>
          </a:p>
        </p:txBody>
      </p:sp>
      <p:sp>
        <p:nvSpPr>
          <p:cNvPr id="4" name="Slide Number Placeholder 3"/>
          <p:cNvSpPr>
            <a:spLocks noGrp="1"/>
          </p:cNvSpPr>
          <p:nvPr>
            <p:ph type="sldNum" sz="quarter" idx="10"/>
          </p:nvPr>
        </p:nvSpPr>
        <p:spPr/>
        <p:txBody>
          <a:bodyPr/>
          <a:lstStyle/>
          <a:p>
            <a:fld id="{A6AC8CA3-BF30-4352-8CA9-F1E00DE75526}" type="slidenum">
              <a:rPr lang="en-US" smtClean="0"/>
              <a:pPr/>
              <a:t>11</a:t>
            </a:fld>
            <a:endParaRPr lang="en-US" dirty="0"/>
          </a:p>
        </p:txBody>
      </p:sp>
    </p:spTree>
    <p:extLst>
      <p:ext uri="{BB962C8B-B14F-4D97-AF65-F5344CB8AC3E}">
        <p14:creationId xmlns:p14="http://schemas.microsoft.com/office/powerpoint/2010/main" val="304007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lnSpcReduction="10000"/>
          </a:bodyPr>
          <a:lstStyle/>
          <a:p>
            <a:r>
              <a:rPr lang="en-US" dirty="0">
                <a:latin typeface="Times New Roman" pitchFamily="18" charset="0"/>
                <a:cs typeface="Times New Roman" panose="02020603050405020304" pitchFamily="18" charset="0"/>
              </a:rPr>
              <a:t>In order for LRS to achieve optimum surveillance capacities, there are several essential requirements. First, it is imperative</a:t>
            </a:r>
            <a:r>
              <a:rPr lang="en-US" baseline="0" dirty="0">
                <a:latin typeface="Times New Roman" pitchFamily="18" charset="0"/>
                <a:cs typeface="Times New Roman" panose="02020603050405020304" pitchFamily="18" charset="0"/>
              </a:rPr>
              <a:t> that there are </a:t>
            </a:r>
            <a:r>
              <a:rPr lang="en-US" dirty="0">
                <a:latin typeface="Times New Roman" pitchFamily="18" charset="0"/>
                <a:cs typeface="Times New Roman" panose="02020603050405020304" pitchFamily="18" charset="0"/>
              </a:rPr>
              <a:t>governmental and administrative structures that support diverse surveillance activities simultaneously and use scarce human and financial resources efficiently. Initial investments and financial commitments may be offset</a:t>
            </a:r>
            <a:r>
              <a:rPr lang="en-US" baseline="0" dirty="0">
                <a:latin typeface="Times New Roman" pitchFamily="18" charset="0"/>
                <a:cs typeface="Times New Roman" panose="02020603050405020304" pitchFamily="18" charset="0"/>
              </a:rPr>
              <a:t> in the future by savings from improving the efficiency in health-care systems. Next, communication among health-related agencies within the government should be facilitated, for example, among those responsible for vital statistics, food and drug administration and medical research. There are examples of national public health agencies whose countries have been successful in grouping essential public health capacities under one organizational structure. These include the Centers for Disease Control &amp; Prevention (CDC), the Finnish National Public Health Institute (KTL), and the United Kingdom’s Health Protection Agency (HPA). A systematic approach is necessary to improve the quality of laboratory testing in LRS by developing standardized reporting, process control, safety and training. Standardization and sharing of procedures and protocols can be accomplished by promoting the establishment of laboratory networks, like that of the Jordan Ministry of Health.  Public health laboratorians often join the weekly surveillance meeting to share vital information and contribute to team building. An adequately staffed and trained workforce should include frontline surveillance personnel, epidemiologists, public health laboratorians, and informatics specialists. Field epidemiology and training programs (FETPs) provide 2-years of training in surveillance, outbreak response, and public health program management to ministry of health personnel.  Graduates of such programs are often able to serve in surveillance leadership roles at the federal or local level. A final requirement is political commitment and leadership, which includes a culture of evidence-based decision making and mentoring of newly trained workforce members as they apply their skills in practice. Political commitment is enhanced when those persons making decisions on a policy issue can easily access public health surveillance systems and utilize information from these systems. </a:t>
            </a:r>
            <a:endParaRPr lang="en-US" dirty="0">
              <a:latin typeface="Times New Roman"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6AC8CA3-BF30-4352-8CA9-F1E00DE75526}" type="slidenum">
              <a:rPr lang="en-US" smtClean="0"/>
              <a:pPr/>
              <a:t>12</a:t>
            </a:fld>
            <a:endParaRPr lang="en-US" dirty="0"/>
          </a:p>
        </p:txBody>
      </p:sp>
    </p:spTree>
    <p:extLst>
      <p:ext uri="{BB962C8B-B14F-4D97-AF65-F5344CB8AC3E}">
        <p14:creationId xmlns:p14="http://schemas.microsoft.com/office/powerpoint/2010/main" val="78592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solidFill>
                  <a:srgbClr val="000000"/>
                </a:solidFill>
              </a:rPr>
              <a:t>We will now introduce the International Health Regulations, which influence surveillance efforts on a global scale. The International Health Regulations (IHR) were revised in 2005. IHRs are an instrument of international laws that are legally-binding in 196 countries, including the 194 WHO Member States. The primary purpose of IHR is to determine the rights and obligations for member countries at the time of a public health event, including the requirement to report public health events. IHR outline the criteria to determine what event constitutes a Public Health Emergency of International Concern. </a:t>
            </a:r>
            <a:r>
              <a:rPr lang="en-US" dirty="0">
                <a:solidFill>
                  <a:srgbClr val="000000"/>
                </a:solidFill>
                <a:cs typeface="Times New Roman" panose="02020603050405020304" pitchFamily="18" charset="0"/>
              </a:rPr>
              <a:t>The updated IHR focus on informing epidemiologic intelligence with a shift from classical disease-based epidemiology to an event-based all-hazard approach, including hazards belonging to non-health sectors. IHR were formulated for responding to globalization and ever-increasing travel and trade. IHR are designed for protecting a country from risks that could not be controlled just on a national level or by a health sector only. IHR increase global health security by rapid spread of information. IHR also promote collaboration leading to faster response, and more effective management of new threats. IHR allow the global public health community to react faster and with</a:t>
            </a:r>
            <a:r>
              <a:rPr lang="en-US" baseline="0" dirty="0">
                <a:solidFill>
                  <a:srgbClr val="000000"/>
                </a:solidFill>
                <a:cs typeface="Times New Roman" panose="02020603050405020304" pitchFamily="18" charset="0"/>
              </a:rPr>
              <a:t> more flexibility</a:t>
            </a:r>
            <a:r>
              <a:rPr lang="en-US" dirty="0">
                <a:solidFill>
                  <a:srgbClr val="000000"/>
                </a:solidFill>
                <a:cs typeface="Times New Roman" panose="02020603050405020304" pitchFamily="18" charset="0"/>
              </a:rPr>
              <a:t> to public health events.</a:t>
            </a:r>
          </a:p>
        </p:txBody>
      </p:sp>
      <p:sp>
        <p:nvSpPr>
          <p:cNvPr id="4" name="Slide Number Placeholder 3"/>
          <p:cNvSpPr>
            <a:spLocks noGrp="1"/>
          </p:cNvSpPr>
          <p:nvPr>
            <p:ph type="sldNum" sz="quarter" idx="5"/>
          </p:nvPr>
        </p:nvSpPr>
        <p:spPr/>
        <p:txBody>
          <a:bodyPr/>
          <a:lstStyle/>
          <a:p>
            <a:pPr>
              <a:defRPr/>
            </a:pPr>
            <a:fld id="{E66679C4-E472-45FE-8A1B-B53642263A1F}" type="slidenum">
              <a:rPr lang="en-US" smtClean="0"/>
              <a:pPr>
                <a:defRPr/>
              </a:pPr>
              <a:t>13</a:t>
            </a:fld>
            <a:endParaRPr lang="en-US" dirty="0"/>
          </a:p>
        </p:txBody>
      </p:sp>
    </p:spTree>
    <p:extLst>
      <p:ext uri="{BB962C8B-B14F-4D97-AF65-F5344CB8AC3E}">
        <p14:creationId xmlns:p14="http://schemas.microsoft.com/office/powerpoint/2010/main" val="2445904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a:t>A PHEIC is defined as a public health emergency or an </a:t>
            </a:r>
            <a:r>
              <a:rPr lang="en-US" b="0" i="1" dirty="0"/>
              <a:t>extraordinary event</a:t>
            </a:r>
            <a:r>
              <a:rPr lang="en-US" b="0" dirty="0"/>
              <a:t> constituting a </a:t>
            </a:r>
            <a:r>
              <a:rPr lang="en-US" b="0" i="1" dirty="0"/>
              <a:t>public health risk to other States through the international spread of disease</a:t>
            </a:r>
            <a:r>
              <a:rPr lang="en-US" b="0" dirty="0"/>
              <a:t> and potentially requiring a coordinated international response.</a:t>
            </a:r>
            <a:r>
              <a:rPr lang="en-US" b="0" baseline="0" dirty="0"/>
              <a:t> </a:t>
            </a:r>
            <a:r>
              <a:rPr lang="en-US" b="0" dirty="0"/>
              <a:t>A PHEIC is determined by WHO Director-General (DG) in consultation with a State in which an event arises</a:t>
            </a:r>
            <a:r>
              <a:rPr lang="fr-FR" b="0" dirty="0"/>
              <a:t> and </a:t>
            </a:r>
            <a:r>
              <a:rPr lang="en-US" b="0" dirty="0"/>
              <a:t>advice of Emergency Committee (EC) of outside experts.</a:t>
            </a:r>
            <a:r>
              <a:rPr lang="fr-FR" b="0" baseline="0" dirty="0"/>
              <a:t> </a:t>
            </a:r>
            <a:r>
              <a:rPr lang="en-US" b="0" dirty="0"/>
              <a:t>WHO informs member countries about a PHEIC, which then informs the general public</a:t>
            </a:r>
            <a:r>
              <a:rPr lang="fr-FR" b="0" dirty="0"/>
              <a:t>.</a:t>
            </a:r>
            <a:r>
              <a:rPr lang="fr-FR" b="0" baseline="0" dirty="0"/>
              <a:t> </a:t>
            </a:r>
            <a:r>
              <a:rPr lang="en-US" b="0" dirty="0"/>
              <a:t>If a PHEIC is declared, WHO issues IHR Temporary Recommendations to deal with the situation.</a:t>
            </a:r>
          </a:p>
        </p:txBody>
      </p:sp>
      <p:sp>
        <p:nvSpPr>
          <p:cNvPr id="4" name="Slide Number Placeholder 3"/>
          <p:cNvSpPr>
            <a:spLocks noGrp="1"/>
          </p:cNvSpPr>
          <p:nvPr>
            <p:ph type="sldNum" sz="quarter" idx="5"/>
          </p:nvPr>
        </p:nvSpPr>
        <p:spPr/>
        <p:txBody>
          <a:bodyPr/>
          <a:lstStyle/>
          <a:p>
            <a:pPr>
              <a:defRPr/>
            </a:pPr>
            <a:fld id="{E66679C4-E472-45FE-8A1B-B53642263A1F}" type="slidenum">
              <a:rPr lang="en-US" smtClean="0"/>
              <a:pPr>
                <a:defRPr/>
              </a:pPr>
              <a:t>14</a:t>
            </a:fld>
            <a:endParaRPr lang="en-US" dirty="0"/>
          </a:p>
        </p:txBody>
      </p:sp>
    </p:spTree>
    <p:extLst>
      <p:ext uri="{BB962C8B-B14F-4D97-AF65-F5344CB8AC3E}">
        <p14:creationId xmlns:p14="http://schemas.microsoft.com/office/powerpoint/2010/main" val="803011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300" dirty="0"/>
              <a:t>The goals of the revised IHR are to prevent, protect against, control and respond to an international spread of disease, while avoiding unnecessary interference with international traffic and trade. This is necessary in today’s well-connected world where infectious agents can easily spread within the country and across international borders. </a:t>
            </a:r>
            <a:r>
              <a:rPr lang="en-US" b="0" dirty="0"/>
              <a:t>To achieve these goals, the IHR require that all countries can detect, assess, report and respond to any potential PHEIC.</a:t>
            </a:r>
            <a:r>
              <a:rPr lang="en-US" b="0" baseline="0" dirty="0"/>
              <a:t> </a:t>
            </a:r>
            <a:r>
              <a:rPr lang="en-US" b="0" dirty="0"/>
              <a:t>Under IHR, it must be ensured that countries have surveillance systems and laboratories that can detect potential threats. The countries need to work together with other countries to assess and make decisions during public health emergencies. IHR require that the member countries report specific diseases, plus any potential international public health emergencies to WHO. The member countries need to be able to respond to public health events.</a:t>
            </a:r>
          </a:p>
        </p:txBody>
      </p:sp>
      <p:sp>
        <p:nvSpPr>
          <p:cNvPr id="4" name="Slide Number Placeholder 3"/>
          <p:cNvSpPr>
            <a:spLocks noGrp="1"/>
          </p:cNvSpPr>
          <p:nvPr>
            <p:ph type="sldNum" sz="quarter" idx="5"/>
          </p:nvPr>
        </p:nvSpPr>
        <p:spPr/>
        <p:txBody>
          <a:bodyPr/>
          <a:lstStyle/>
          <a:p>
            <a:pPr>
              <a:defRPr/>
            </a:pPr>
            <a:fld id="{E66679C4-E472-45FE-8A1B-B53642263A1F}" type="slidenum">
              <a:rPr lang="en-US" smtClean="0"/>
              <a:pPr>
                <a:defRPr/>
              </a:pPr>
              <a:t>15</a:t>
            </a:fld>
            <a:endParaRPr lang="en-US" dirty="0"/>
          </a:p>
        </p:txBody>
      </p:sp>
    </p:spTree>
    <p:extLst>
      <p:ext uri="{BB962C8B-B14F-4D97-AF65-F5344CB8AC3E}">
        <p14:creationId xmlns:p14="http://schemas.microsoft.com/office/powerpoint/2010/main" val="243980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300" dirty="0"/>
              <a:t>Under IHR, WHO is mandated to perform to perform certain tasks. WHO is required to collect information globally on public health events from the member states.</a:t>
            </a:r>
            <a:r>
              <a:rPr lang="fr-FR" sz="1300" dirty="0"/>
              <a:t> </a:t>
            </a:r>
            <a:r>
              <a:rPr lang="en-US" sz="1300" dirty="0"/>
              <a:t>It is required to assess the information about the event to determine potential international spread, interference with international traffic and risks to human health.</a:t>
            </a:r>
            <a:r>
              <a:rPr lang="fr-FR" sz="1300" dirty="0"/>
              <a:t> </a:t>
            </a:r>
            <a:r>
              <a:rPr lang="en-US" sz="1300" dirty="0"/>
              <a:t>In addition, WHO is required to request verification from countries of unofficial reports of events, disseminate public health information on events and risks, coordinate management and response to international health events, and provide advice, technical assistance etc. to all member countries.</a:t>
            </a:r>
            <a:endParaRPr lang="fr-FR" sz="1300" dirty="0"/>
          </a:p>
        </p:txBody>
      </p:sp>
      <p:sp>
        <p:nvSpPr>
          <p:cNvPr id="4" name="Slide Number Placeholder 3"/>
          <p:cNvSpPr>
            <a:spLocks noGrp="1"/>
          </p:cNvSpPr>
          <p:nvPr>
            <p:ph type="sldNum" sz="quarter" idx="5"/>
          </p:nvPr>
        </p:nvSpPr>
        <p:spPr/>
        <p:txBody>
          <a:bodyPr/>
          <a:lstStyle/>
          <a:p>
            <a:pPr>
              <a:defRPr/>
            </a:pPr>
            <a:fld id="{E66679C4-E472-45FE-8A1B-B53642263A1F}" type="slidenum">
              <a:rPr lang="en-US" smtClean="0"/>
              <a:pPr>
                <a:defRPr/>
              </a:pPr>
              <a:t>16</a:t>
            </a:fld>
            <a:endParaRPr lang="en-US" dirty="0"/>
          </a:p>
        </p:txBody>
      </p:sp>
    </p:spTree>
    <p:extLst>
      <p:ext uri="{BB962C8B-B14F-4D97-AF65-F5344CB8AC3E}">
        <p14:creationId xmlns:p14="http://schemas.microsoft.com/office/powerpoint/2010/main" val="3443906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34"/>
              </a:spcBef>
            </a:pPr>
            <a:r>
              <a:rPr lang="en-US" sz="1300" dirty="0"/>
              <a:t>On this slide the key rights and obligation of member countries under IHR are presented. The most important obligations of member countries are establishing and operating a National focal point (NFP) and notifying, reporting, or verifying a potentially international health events and risks. In addition, member countries are required to provide international cooperation and assistance, develop core capacities for surveillance, response, and points of entry control.  Similarly, under IHR member countries have right to advice, technical support, information, and assessments on events/risks from WHO.  They are also entitled full respect for dignity, human rights and fundamental freedoms of persons.</a:t>
            </a:r>
          </a:p>
        </p:txBody>
      </p:sp>
      <p:sp>
        <p:nvSpPr>
          <p:cNvPr id="4" name="Slide Number Placeholder 3"/>
          <p:cNvSpPr>
            <a:spLocks noGrp="1"/>
          </p:cNvSpPr>
          <p:nvPr>
            <p:ph type="sldNum" sz="quarter" idx="5"/>
          </p:nvPr>
        </p:nvSpPr>
        <p:spPr/>
        <p:txBody>
          <a:bodyPr/>
          <a:lstStyle/>
          <a:p>
            <a:pPr>
              <a:defRPr/>
            </a:pPr>
            <a:fld id="{E66679C4-E472-45FE-8A1B-B53642263A1F}" type="slidenum">
              <a:rPr lang="en-US" smtClean="0"/>
              <a:pPr>
                <a:defRPr/>
              </a:pPr>
              <a:t>17</a:t>
            </a:fld>
            <a:endParaRPr lang="en-US" dirty="0"/>
          </a:p>
        </p:txBody>
      </p:sp>
    </p:spTree>
    <p:extLst>
      <p:ext uri="{BB962C8B-B14F-4D97-AF65-F5344CB8AC3E}">
        <p14:creationId xmlns:p14="http://schemas.microsoft.com/office/powerpoint/2010/main" val="4102259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a:t>As mentioned previously, all countries must designate a point of contact, called the National Focal Point (NFP), for communication to and from WHO at all times. The NFP is required to perform the following functions:</a:t>
            </a:r>
          </a:p>
          <a:p>
            <a:pPr marL="241653" indent="-241653">
              <a:buAutoNum type="arabicParenR"/>
            </a:pPr>
            <a:r>
              <a:rPr lang="en-US" sz="1300" dirty="0"/>
              <a:t>to be available 24/7 for communications with WHO</a:t>
            </a:r>
          </a:p>
          <a:p>
            <a:pPr marL="241653" indent="-241653">
              <a:buAutoNum type="arabicParenR"/>
            </a:pPr>
            <a:r>
              <a:rPr lang="en-US" sz="1300" dirty="0"/>
              <a:t>to send to WHO IHR Contact Point, urgent communications concerning IHR. </a:t>
            </a:r>
          </a:p>
          <a:p>
            <a:pPr marL="241653" indent="-241653">
              <a:buAutoNum type="arabicParenR"/>
            </a:pPr>
            <a:r>
              <a:rPr lang="en-US" sz="1300" dirty="0"/>
              <a:t>to collect information from all relevant sectors of the administration and </a:t>
            </a:r>
          </a:p>
          <a:p>
            <a:pPr marL="241653" indent="-241653">
              <a:buAutoNum type="arabicParenR"/>
            </a:pPr>
            <a:r>
              <a:rPr lang="en-US" sz="1300" dirty="0"/>
              <a:t>to disseminate IHR information to all relevant sectors of the administration.</a:t>
            </a:r>
          </a:p>
        </p:txBody>
      </p:sp>
      <p:sp>
        <p:nvSpPr>
          <p:cNvPr id="4" name="Slide Number Placeholder 3"/>
          <p:cNvSpPr>
            <a:spLocks noGrp="1"/>
          </p:cNvSpPr>
          <p:nvPr>
            <p:ph type="sldNum" sz="quarter" idx="5"/>
          </p:nvPr>
        </p:nvSpPr>
        <p:spPr/>
        <p:txBody>
          <a:bodyPr/>
          <a:lstStyle/>
          <a:p>
            <a:pPr>
              <a:defRPr/>
            </a:pPr>
            <a:fld id="{E66679C4-E472-45FE-8A1B-B53642263A1F}" type="slidenum">
              <a:rPr lang="en-US" smtClean="0"/>
              <a:pPr>
                <a:defRPr/>
              </a:pPr>
              <a:t>18</a:t>
            </a:fld>
            <a:endParaRPr lang="en-US" dirty="0"/>
          </a:p>
        </p:txBody>
      </p:sp>
    </p:spTree>
    <p:extLst>
      <p:ext uri="{BB962C8B-B14F-4D97-AF65-F5344CB8AC3E}">
        <p14:creationId xmlns:p14="http://schemas.microsoft.com/office/powerpoint/2010/main" val="2457769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10000"/>
              </a:lnSpc>
              <a:spcBef>
                <a:spcPts val="1057"/>
              </a:spcBef>
              <a:defRPr/>
            </a:pPr>
            <a:r>
              <a:rPr lang="en-US" sz="1300" dirty="0"/>
              <a:t>The Secretary’s Operation Center at the Department of Health and Human Services serves as the National Focal Point for the United States. It notifies WHO of potential public health threats in the United States that meet the assessment criteria under IHR. The assessment is largely conducted by senior scientists at CDC. CDC invites the relevant state epidemiologist and representatives from the Council of State and Territorial Epidemiologists to join the assessment. The assessment is performed within 48 hours of becoming aware of an event that could merit reporting to WHO. CDC becomes aware of events through many different sources (e.g., routine disease notification systems, media reports, anecdotal reports by astute public health practitioners). In the U.S., CDC works with state and local reporting and response networks to receive information at the federal level and then respond to events of concern at the local and federal levels. The Department of Health and Human Services (DHHS) has assumed the lead role in carrying out the reporting requirements for IHR (2005). The IHR also form the foundation of CDC’s global health security agenda.</a:t>
            </a:r>
          </a:p>
        </p:txBody>
      </p:sp>
      <p:sp>
        <p:nvSpPr>
          <p:cNvPr id="4" name="Slide Number Placeholder 3"/>
          <p:cNvSpPr>
            <a:spLocks noGrp="1"/>
          </p:cNvSpPr>
          <p:nvPr>
            <p:ph type="sldNum" sz="quarter" idx="5"/>
          </p:nvPr>
        </p:nvSpPr>
        <p:spPr/>
        <p:txBody>
          <a:bodyPr/>
          <a:lstStyle/>
          <a:p>
            <a:pPr>
              <a:defRPr/>
            </a:pPr>
            <a:fld id="{E66679C4-E472-45FE-8A1B-B53642263A1F}" type="slidenum">
              <a:rPr lang="en-US" smtClean="0"/>
              <a:pPr>
                <a:defRPr/>
              </a:pPr>
              <a:t>19</a:t>
            </a:fld>
            <a:endParaRPr lang="en-US" dirty="0"/>
          </a:p>
        </p:txBody>
      </p:sp>
    </p:spTree>
    <p:extLst>
      <p:ext uri="{BB962C8B-B14F-4D97-AF65-F5344CB8AC3E}">
        <p14:creationId xmlns:p14="http://schemas.microsoft.com/office/powerpoint/2010/main" val="423724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One of this courses’ objectives is that upon completion of the course, you will be able to identify at least three types of international (global) surveillance. In Unit 11, Surveillance for HIV/AIDS, we learned about the many sources of HIV surveillance data, from local to state to national and global levels. In Unit 12, we discussed national and global surveillance for vaccine-preventable diseases and for immunization coverage. In Unit 13, we learned about foodborne illness surveillance in the United States, while in Unit 8 you participated in an international foodborne outbreak exercise.  In Unit 14, we will cover Global Disease Detection and International Health Regulations.</a:t>
            </a:r>
          </a:p>
        </p:txBody>
      </p:sp>
      <p:sp>
        <p:nvSpPr>
          <p:cNvPr id="4" name="Slide Number Placeholder 3"/>
          <p:cNvSpPr>
            <a:spLocks noGrp="1"/>
          </p:cNvSpPr>
          <p:nvPr>
            <p:ph type="sldNum" sz="quarter" idx="10"/>
          </p:nvPr>
        </p:nvSpPr>
        <p:spPr/>
        <p:txBody>
          <a:bodyPr/>
          <a:lstStyle/>
          <a:p>
            <a:pPr>
              <a:defRPr/>
            </a:pPr>
            <a:fld id="{E66679C4-E472-45FE-8A1B-B53642263A1F}" type="slidenum">
              <a:rPr lang="en-US" smtClean="0"/>
              <a:pPr>
                <a:defRPr/>
              </a:pPr>
              <a:t>2</a:t>
            </a:fld>
            <a:endParaRPr lang="en-US" dirty="0"/>
          </a:p>
        </p:txBody>
      </p:sp>
    </p:spTree>
    <p:extLst>
      <p:ext uri="{BB962C8B-B14F-4D97-AF65-F5344CB8AC3E}">
        <p14:creationId xmlns:p14="http://schemas.microsoft.com/office/powerpoint/2010/main" val="3038927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cs typeface="Times New Roman" panose="02020603050405020304" pitchFamily="18" charset="0"/>
              </a:rPr>
              <a:t>One of the most important duties of an NFP is to detect and report events that may constitute potential international health events and risks. Under IHR, any event that meets 2 of 4 criteria below needs to be reported to WHO:</a:t>
            </a:r>
          </a:p>
          <a:p>
            <a:r>
              <a:rPr lang="en-US" dirty="0">
                <a:solidFill>
                  <a:srgbClr val="000000"/>
                </a:solidFill>
                <a:effectLst/>
                <a:cs typeface="Times New Roman" panose="02020603050405020304" pitchFamily="18" charset="0"/>
              </a:rPr>
              <a:t>1. Is the public health impact of the event serious?</a:t>
            </a:r>
          </a:p>
          <a:p>
            <a:r>
              <a:rPr lang="en-US" dirty="0">
                <a:solidFill>
                  <a:srgbClr val="000000"/>
                </a:solidFill>
                <a:effectLst/>
                <a:cs typeface="Times New Roman" panose="02020603050405020304" pitchFamily="18" charset="0"/>
              </a:rPr>
              <a:t>2. Is the event unusual or unexpected?</a:t>
            </a:r>
          </a:p>
          <a:p>
            <a:r>
              <a:rPr lang="en-US" dirty="0">
                <a:solidFill>
                  <a:srgbClr val="000000"/>
                </a:solidFill>
                <a:effectLst/>
                <a:cs typeface="Times New Roman" panose="02020603050405020304" pitchFamily="18" charset="0"/>
              </a:rPr>
              <a:t>3. Is there a significant risk of international spread?</a:t>
            </a:r>
          </a:p>
          <a:p>
            <a:r>
              <a:rPr lang="en-US" dirty="0">
                <a:solidFill>
                  <a:srgbClr val="000000"/>
                </a:solidFill>
                <a:effectLst/>
                <a:cs typeface="Times New Roman" panose="02020603050405020304" pitchFamily="18" charset="0"/>
              </a:rPr>
              <a:t>4. Is there a significant risk of international travel or trade restrictions?</a:t>
            </a:r>
            <a:r>
              <a:rPr lang="en-US" baseline="30000" dirty="0">
                <a:solidFill>
                  <a:srgbClr val="075290"/>
                </a:solidFill>
                <a:effectLst/>
                <a:cs typeface="Times New Roman" panose="02020603050405020304" pitchFamily="18" charset="0"/>
              </a:rPr>
              <a:t>7</a:t>
            </a:r>
            <a:endParaRPr lang="en-US" dirty="0">
              <a:solidFill>
                <a:srgbClr val="000000"/>
              </a:solidFill>
              <a:effectLst/>
              <a:cs typeface="Times New Roman" panose="02020603050405020304" pitchFamily="18" charset="0"/>
            </a:endParaRPr>
          </a:p>
          <a:p>
            <a:r>
              <a:rPr lang="en-US" dirty="0">
                <a:solidFill>
                  <a:srgbClr val="000000"/>
                </a:solidFill>
                <a:effectLst/>
                <a:cs typeface="Times New Roman" panose="02020603050405020304" pitchFamily="18" charset="0"/>
              </a:rPr>
              <a:t>Once an event of concern is identified, the country must assess the public health risks of the event within 48 hours. If the event is determined to be notifiable under the IHR, the country must report the information to WHO within 24 hours of assessment.</a:t>
            </a:r>
          </a:p>
        </p:txBody>
      </p:sp>
      <p:sp>
        <p:nvSpPr>
          <p:cNvPr id="4" name="Slide Number Placeholder 3"/>
          <p:cNvSpPr>
            <a:spLocks noGrp="1"/>
          </p:cNvSpPr>
          <p:nvPr>
            <p:ph type="sldNum" sz="quarter" idx="5"/>
          </p:nvPr>
        </p:nvSpPr>
        <p:spPr/>
        <p:txBody>
          <a:bodyPr/>
          <a:lstStyle/>
          <a:p>
            <a:pPr>
              <a:defRPr/>
            </a:pPr>
            <a:fld id="{E66679C4-E472-45FE-8A1B-B53642263A1F}" type="slidenum">
              <a:rPr lang="en-US" smtClean="0"/>
              <a:pPr>
                <a:defRPr/>
              </a:pPr>
              <a:t>20</a:t>
            </a:fld>
            <a:endParaRPr lang="en-US" dirty="0"/>
          </a:p>
        </p:txBody>
      </p:sp>
    </p:spTree>
    <p:extLst>
      <p:ext uri="{BB962C8B-B14F-4D97-AF65-F5344CB8AC3E}">
        <p14:creationId xmlns:p14="http://schemas.microsoft.com/office/powerpoint/2010/main" val="3392755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Annex 2 shown on the slide is the decision instrument for the assessment and notification of events that may constitute a PHEIC. The decision instrument is present in the International Health Regulation (2005), Third edition. The document can be retrieved from https://www.who.int/publications/i/item/9789241580496. WHO has also created detailed tutorials for using the Annex 2 for reporting of potential events of public health emergency of international concern. The instructions can be accessed at:  https://www.who.int/publications/m/item/tutorials-on-the-use-of-annex-2-of-the-international-health-regulations-(2005).</a:t>
            </a:r>
          </a:p>
          <a:p>
            <a:endParaRPr lang="en-US" dirty="0">
              <a:solidFill>
                <a:srgbClr val="000000"/>
              </a:solidFill>
            </a:endParaRPr>
          </a:p>
          <a:p>
            <a:r>
              <a:rPr lang="en-US" i="1" dirty="0">
                <a:solidFill>
                  <a:srgbClr val="000000"/>
                </a:solidFill>
              </a:rPr>
              <a:t>This decision instrument has been supplied as a Supplemental Resource for better viewing.</a:t>
            </a:r>
          </a:p>
        </p:txBody>
      </p:sp>
      <p:sp>
        <p:nvSpPr>
          <p:cNvPr id="4" name="Slide Number Placeholder 3"/>
          <p:cNvSpPr>
            <a:spLocks noGrp="1"/>
          </p:cNvSpPr>
          <p:nvPr>
            <p:ph type="sldNum" sz="quarter" idx="10"/>
          </p:nvPr>
        </p:nvSpPr>
        <p:spPr/>
        <p:txBody>
          <a:bodyPr/>
          <a:lstStyle/>
          <a:p>
            <a:pPr>
              <a:defRPr/>
            </a:pPr>
            <a:fld id="{E66679C4-E472-45FE-8A1B-B53642263A1F}" type="slidenum">
              <a:rPr lang="en-US" smtClean="0"/>
              <a:pPr>
                <a:defRPr/>
              </a:pPr>
              <a:t>21</a:t>
            </a:fld>
            <a:endParaRPr lang="en-US" dirty="0"/>
          </a:p>
        </p:txBody>
      </p:sp>
    </p:spTree>
    <p:extLst>
      <p:ext uri="{BB962C8B-B14F-4D97-AF65-F5344CB8AC3E}">
        <p14:creationId xmlns:p14="http://schemas.microsoft.com/office/powerpoint/2010/main" val="4175938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cs typeface="Times New Roman" panose="02020603050405020304" pitchFamily="18" charset="0"/>
              </a:rPr>
              <a:t>Some diseases are always reportable under IHR, no matter when or where they occur, while others become notifiable when they represent an unusual risk or situation. The diseases that are always notifiable include smallpox; poliomyelitis due to wild-type poliovirus; human influenza caused by a new subtype; and severe acute respiratory syndrome (SARS).</a:t>
            </a:r>
          </a:p>
        </p:txBody>
      </p:sp>
      <p:sp>
        <p:nvSpPr>
          <p:cNvPr id="4" name="Slide Number Placeholder 3"/>
          <p:cNvSpPr>
            <a:spLocks noGrp="1"/>
          </p:cNvSpPr>
          <p:nvPr>
            <p:ph type="sldNum" sz="quarter" idx="5"/>
          </p:nvPr>
        </p:nvSpPr>
        <p:spPr/>
        <p:txBody>
          <a:bodyPr/>
          <a:lstStyle/>
          <a:p>
            <a:pPr>
              <a:defRPr/>
            </a:pPr>
            <a:fld id="{E66679C4-E472-45FE-8A1B-B53642263A1F}" type="slidenum">
              <a:rPr lang="en-US" smtClean="0"/>
              <a:pPr>
                <a:defRPr/>
              </a:pPr>
              <a:t>22</a:t>
            </a:fld>
            <a:endParaRPr lang="en-US" dirty="0"/>
          </a:p>
        </p:txBody>
      </p:sp>
    </p:spTree>
    <p:extLst>
      <p:ext uri="{BB962C8B-B14F-4D97-AF65-F5344CB8AC3E}">
        <p14:creationId xmlns:p14="http://schemas.microsoft.com/office/powerpoint/2010/main" val="2363397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additional potentially notifiable events according to the IHR, when they represent an unusual risk or situation. These include:</a:t>
            </a:r>
          </a:p>
          <a:p>
            <a:pPr marL="181240" indent="-181240">
              <a:buFont typeface="Arial" panose="020B0604020202020204" pitchFamily="34" charset="0"/>
              <a:buChar char="•"/>
            </a:pPr>
            <a:r>
              <a:rPr lang="en-US" dirty="0"/>
              <a:t>Cholera</a:t>
            </a:r>
          </a:p>
          <a:p>
            <a:pPr marL="181240" indent="-181240">
              <a:buFont typeface="Arial" panose="020B0604020202020204" pitchFamily="34" charset="0"/>
              <a:buChar char="•"/>
            </a:pPr>
            <a:r>
              <a:rPr lang="en-US" dirty="0"/>
              <a:t>Pneumonic plague</a:t>
            </a:r>
          </a:p>
          <a:p>
            <a:pPr marL="181240" indent="-181240">
              <a:buFont typeface="Arial" panose="020B0604020202020204" pitchFamily="34" charset="0"/>
              <a:buChar char="•"/>
            </a:pPr>
            <a:r>
              <a:rPr lang="en-US" dirty="0"/>
              <a:t>Yellow fever</a:t>
            </a:r>
          </a:p>
          <a:p>
            <a:pPr marL="181240" indent="-181240">
              <a:buFont typeface="Arial" panose="020B0604020202020204" pitchFamily="34" charset="0"/>
              <a:buChar char="•"/>
            </a:pPr>
            <a:r>
              <a:rPr lang="en-US" dirty="0"/>
              <a:t>Viral hemorrhagic fevers</a:t>
            </a:r>
          </a:p>
          <a:p>
            <a:pPr marL="181240" indent="-181240">
              <a:buFont typeface="Arial" panose="020B0604020202020204" pitchFamily="34" charset="0"/>
              <a:buChar char="•"/>
            </a:pPr>
            <a:r>
              <a:rPr lang="en-US" dirty="0"/>
              <a:t>West Nile fever</a:t>
            </a:r>
          </a:p>
          <a:p>
            <a:pPr marL="181240" indent="-181240">
              <a:buFont typeface="Arial" panose="020B0604020202020204" pitchFamily="34" charset="0"/>
              <a:buChar char="•"/>
            </a:pPr>
            <a:r>
              <a:rPr lang="en-US" dirty="0"/>
              <a:t>Any others that meet IHR criteria</a:t>
            </a:r>
          </a:p>
          <a:p>
            <a:pPr marL="181240" indent="-181240">
              <a:buFont typeface="Arial" panose="020B0604020202020204" pitchFamily="34" charset="0"/>
              <a:buChar char="•"/>
            </a:pPr>
            <a:r>
              <a:rPr lang="en-US" dirty="0"/>
              <a:t>Other biological, radiological or chemical events that meet IHR criteria</a:t>
            </a:r>
          </a:p>
        </p:txBody>
      </p:sp>
      <p:sp>
        <p:nvSpPr>
          <p:cNvPr id="4" name="Slide Number Placeholder 3"/>
          <p:cNvSpPr>
            <a:spLocks noGrp="1"/>
          </p:cNvSpPr>
          <p:nvPr>
            <p:ph type="sldNum" sz="quarter" idx="10"/>
          </p:nvPr>
        </p:nvSpPr>
        <p:spPr/>
        <p:txBody>
          <a:bodyPr/>
          <a:lstStyle/>
          <a:p>
            <a:pPr>
              <a:defRPr/>
            </a:pPr>
            <a:fld id="{E66679C4-E472-45FE-8A1B-B53642263A1F}" type="slidenum">
              <a:rPr lang="en-US" smtClean="0"/>
              <a:pPr>
                <a:defRPr/>
              </a:pPr>
              <a:t>23</a:t>
            </a:fld>
            <a:endParaRPr lang="en-US" dirty="0"/>
          </a:p>
        </p:txBody>
      </p:sp>
    </p:spTree>
    <p:extLst>
      <p:ext uri="{BB962C8B-B14F-4D97-AF65-F5344CB8AC3E}">
        <p14:creationId xmlns:p14="http://schemas.microsoft.com/office/powerpoint/2010/main" val="722563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Since IHR (2005) was put into place, six PHEICs have been declared by WHO. They include H1N1 influenza in 2009, wild polio virus in 2014, Ebola virus spread in 2014, Zika virus outbreak in 2016, Ebola virus outbreak in the Democratic Republic of the Congo in 2019 and finally, the COVID-19 outbreak in 2020.</a:t>
            </a:r>
          </a:p>
          <a:p>
            <a:pPr>
              <a:spcBef>
                <a:spcPct val="430000"/>
              </a:spcBef>
            </a:pPr>
            <a:endParaRPr lang="en-US" dirty="0">
              <a:solidFill>
                <a:srgbClr val="000000"/>
              </a:solidFill>
            </a:endParaRPr>
          </a:p>
          <a:p>
            <a:pPr>
              <a:spcBef>
                <a:spcPct val="430000"/>
              </a:spcBef>
            </a:pPr>
            <a:r>
              <a:rPr lang="en-US" dirty="0">
                <a:solidFill>
                  <a:srgbClr val="000000"/>
                </a:solidFill>
              </a:rPr>
              <a:t>For more information visit:  https://www.who.int/teams/ihr/ihr-emergency-committees</a:t>
            </a:r>
            <a:endParaRPr lang="en-US" b="1" dirty="0">
              <a:solidFill>
                <a:srgbClr val="000000"/>
              </a:solidFill>
            </a:endParaRPr>
          </a:p>
        </p:txBody>
      </p:sp>
      <p:sp>
        <p:nvSpPr>
          <p:cNvPr id="4" name="Slide Number Placeholder 3"/>
          <p:cNvSpPr>
            <a:spLocks noGrp="1"/>
          </p:cNvSpPr>
          <p:nvPr>
            <p:ph type="sldNum" sz="quarter" idx="5"/>
          </p:nvPr>
        </p:nvSpPr>
        <p:spPr/>
        <p:txBody>
          <a:bodyPr/>
          <a:lstStyle/>
          <a:p>
            <a:pPr>
              <a:defRPr/>
            </a:pPr>
            <a:fld id="{E66679C4-E472-45FE-8A1B-B53642263A1F}" type="slidenum">
              <a:rPr lang="en-US" smtClean="0"/>
              <a:pPr>
                <a:defRPr/>
              </a:pPr>
              <a:t>24</a:t>
            </a:fld>
            <a:endParaRPr lang="en-US" dirty="0"/>
          </a:p>
        </p:txBody>
      </p:sp>
    </p:spTree>
    <p:extLst>
      <p:ext uri="{BB962C8B-B14F-4D97-AF65-F5344CB8AC3E}">
        <p14:creationId xmlns:p14="http://schemas.microsoft.com/office/powerpoint/2010/main" val="3987399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0" dirty="0">
                <a:effectLst/>
                <a:cs typeface="Times New Roman" panose="02020603050405020304" pitchFamily="18" charset="0"/>
              </a:rPr>
              <a:t>The progress of implementation of IHR is measured through the IHR Monitoring Evaluation Framework. IHR MEF is composed of four processes: </a:t>
            </a:r>
          </a:p>
          <a:p>
            <a:pPr marL="241653" indent="-241653">
              <a:buAutoNum type="arabicParenR"/>
            </a:pPr>
            <a:r>
              <a:rPr lang="en-US" i="0" dirty="0">
                <a:effectLst/>
                <a:cs typeface="Times New Roman" panose="02020603050405020304" pitchFamily="18" charset="0"/>
              </a:rPr>
              <a:t>States Parties Self-Assessment Annual Reporting (SPAR) </a:t>
            </a:r>
          </a:p>
          <a:p>
            <a:pPr marL="241653" indent="-241653">
              <a:buAutoNum type="arabicParenR"/>
            </a:pPr>
            <a:r>
              <a:rPr lang="en-US" i="0" dirty="0">
                <a:effectLst/>
                <a:cs typeface="Times New Roman" panose="02020603050405020304" pitchFamily="18" charset="0"/>
              </a:rPr>
              <a:t>Joint External Evaluations (JEE) </a:t>
            </a:r>
          </a:p>
          <a:p>
            <a:pPr marL="241653" indent="-241653">
              <a:buAutoNum type="arabicParenR"/>
            </a:pPr>
            <a:r>
              <a:rPr lang="en-US" i="0" dirty="0">
                <a:effectLst/>
                <a:cs typeface="Times New Roman" panose="02020603050405020304" pitchFamily="18" charset="0"/>
              </a:rPr>
              <a:t>After Action Reviews (AAR) and </a:t>
            </a:r>
          </a:p>
          <a:p>
            <a:pPr marL="241653" indent="-241653">
              <a:buAutoNum type="arabicParenR"/>
            </a:pPr>
            <a:r>
              <a:rPr lang="en-US" i="0" dirty="0">
                <a:effectLst/>
                <a:cs typeface="Times New Roman" panose="02020603050405020304" pitchFamily="18" charset="0"/>
              </a:rPr>
              <a:t>Simulation Exercises (SimEx). </a:t>
            </a:r>
          </a:p>
          <a:p>
            <a:r>
              <a:rPr lang="en-US" i="0" dirty="0">
                <a:effectLst/>
                <a:cs typeface="Times New Roman" panose="02020603050405020304" pitchFamily="18" charset="0"/>
              </a:rPr>
              <a:t>The SPAR is a mandatory process under IHR (2005); the JEE, AAR, and SimEx are voluntary.</a:t>
            </a:r>
            <a:r>
              <a:rPr lang="en-US" i="0" baseline="0" dirty="0">
                <a:effectLst/>
                <a:cs typeface="Times New Roman" panose="02020603050405020304" pitchFamily="18" charset="0"/>
              </a:rPr>
              <a:t> </a:t>
            </a:r>
            <a:r>
              <a:rPr lang="en-US" i="0" dirty="0">
                <a:effectLst/>
                <a:cs typeface="Times New Roman" panose="02020603050405020304" pitchFamily="18" charset="0"/>
              </a:rPr>
              <a:t>The SPAR is a self-assessment tool to monitor progress of IHR implementation. The tool consists of 24 indicators for the 13 IHR capacities. </a:t>
            </a:r>
            <a:r>
              <a:rPr lang="en-US" sz="1300" b="1" dirty="0">
                <a:cs typeface="Times New Roman" panose="02020603050405020304" pitchFamily="18" charset="0"/>
              </a:rPr>
              <a:t>All member countries have reported SPAR data at least once after implementation of IHR.</a:t>
            </a:r>
          </a:p>
          <a:p>
            <a:endParaRPr lang="en-US" sz="1300" b="1" dirty="0">
              <a:cs typeface="Times New Roman" panose="02020603050405020304" pitchFamily="18" charset="0"/>
            </a:endParaRPr>
          </a:p>
          <a:p>
            <a:pPr defTabSz="966612">
              <a:defRPr/>
            </a:pPr>
            <a:r>
              <a:rPr lang="en-US" dirty="0">
                <a:solidFill>
                  <a:srgbClr val="000000"/>
                </a:solidFill>
                <a:cs typeface="Times New Roman" panose="02020603050405020304" pitchFamily="18" charset="0"/>
              </a:rPr>
              <a:t>However, in spite of broader global agreement to the importance of IHR (2005), </a:t>
            </a:r>
            <a:r>
              <a:rPr lang="en-US" b="1" dirty="0">
                <a:solidFill>
                  <a:srgbClr val="000000"/>
                </a:solidFill>
                <a:cs typeface="Times New Roman" panose="02020603050405020304" pitchFamily="18" charset="0"/>
              </a:rPr>
              <a:t>only about 1/3 of the countries in the world currently have the ability to assess, detect, and respond to public health emergencies.</a:t>
            </a:r>
            <a:r>
              <a:rPr lang="en-US" dirty="0">
                <a:solidFill>
                  <a:srgbClr val="000000"/>
                </a:solidFill>
                <a:cs typeface="Times New Roman" panose="02020603050405020304" pitchFamily="18" charset="0"/>
              </a:rPr>
              <a:t> These gaps in global preparedness leave the U.S. and the rest of the world vulnerable.</a:t>
            </a:r>
          </a:p>
        </p:txBody>
      </p:sp>
      <p:sp>
        <p:nvSpPr>
          <p:cNvPr id="4" name="Slide Number Placeholder 3"/>
          <p:cNvSpPr>
            <a:spLocks noGrp="1"/>
          </p:cNvSpPr>
          <p:nvPr>
            <p:ph type="sldNum" sz="quarter" idx="5"/>
          </p:nvPr>
        </p:nvSpPr>
        <p:spPr/>
        <p:txBody>
          <a:bodyPr/>
          <a:lstStyle/>
          <a:p>
            <a:pPr>
              <a:defRPr/>
            </a:pPr>
            <a:fld id="{E66679C4-E472-45FE-8A1B-B53642263A1F}" type="slidenum">
              <a:rPr lang="en-US" smtClean="0"/>
              <a:pPr>
                <a:defRPr/>
              </a:pPr>
              <a:t>25</a:t>
            </a:fld>
            <a:endParaRPr lang="en-US" dirty="0"/>
          </a:p>
        </p:txBody>
      </p:sp>
    </p:spTree>
    <p:extLst>
      <p:ext uri="{BB962C8B-B14F-4D97-AF65-F5344CB8AC3E}">
        <p14:creationId xmlns:p14="http://schemas.microsoft.com/office/powerpoint/2010/main" val="3093410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62500" lnSpcReduction="20000"/>
          </a:bodyPr>
          <a:lstStyle/>
          <a:p>
            <a:pPr>
              <a:lnSpc>
                <a:spcPct val="127000"/>
              </a:lnSpc>
            </a:pPr>
            <a:r>
              <a:rPr lang="en-US" sz="1300" dirty="0">
                <a:cs typeface="Times New Roman" panose="02020603050405020304" pitchFamily="18" charset="0"/>
              </a:rPr>
              <a:t>The WHO provides an Electronic State Parties Self-Assessment Annual Reporting Tool (e-SPAR) as part of the IHR MEF. It is a web-based platform utilized by State Parties to fulfil their obligation to report annually to the World Health Assembly (WHA) on the implementation of 13 capacity requirements under IHR and to encourage the transparency and mutual accountability between States Parties towards global public health security. The 13 core capacities are:  </a:t>
            </a:r>
          </a:p>
          <a:p>
            <a:pPr marL="241653" indent="-241653">
              <a:lnSpc>
                <a:spcPct val="147000"/>
              </a:lnSpc>
              <a:buFont typeface="Arial" panose="020B0604020202020204" pitchFamily="34" charset="0"/>
              <a:buChar char="•"/>
            </a:pPr>
            <a:r>
              <a:rPr lang="en-US" sz="1300" dirty="0">
                <a:cs typeface="Times New Roman" panose="02020603050405020304" pitchFamily="18" charset="0"/>
              </a:rPr>
              <a:t>Legislation and financing</a:t>
            </a:r>
          </a:p>
          <a:p>
            <a:pPr marL="241653" indent="-241653">
              <a:lnSpc>
                <a:spcPct val="147000"/>
              </a:lnSpc>
              <a:buFont typeface="Arial" panose="020B0604020202020204" pitchFamily="34" charset="0"/>
              <a:buChar char="•"/>
            </a:pPr>
            <a:r>
              <a:rPr lang="en-US" sz="1300" dirty="0">
                <a:cs typeface="Times New Roman" panose="02020603050405020304" pitchFamily="18" charset="0"/>
              </a:rPr>
              <a:t>Coordination</a:t>
            </a:r>
          </a:p>
          <a:p>
            <a:pPr marL="241653" indent="-241653">
              <a:lnSpc>
                <a:spcPct val="147000"/>
              </a:lnSpc>
              <a:buFont typeface="Arial" panose="020B0604020202020204" pitchFamily="34" charset="0"/>
              <a:buChar char="•"/>
            </a:pPr>
            <a:r>
              <a:rPr lang="en-US" sz="1300" dirty="0">
                <a:cs typeface="Times New Roman" panose="02020603050405020304" pitchFamily="18" charset="0"/>
              </a:rPr>
              <a:t>Zoonotic events</a:t>
            </a:r>
          </a:p>
          <a:p>
            <a:pPr marL="241653" indent="-241653">
              <a:lnSpc>
                <a:spcPct val="147000"/>
              </a:lnSpc>
              <a:buFont typeface="Arial" panose="020B0604020202020204" pitchFamily="34" charset="0"/>
              <a:buChar char="•"/>
            </a:pPr>
            <a:r>
              <a:rPr lang="en-US" sz="1300" dirty="0">
                <a:cs typeface="Times New Roman" panose="02020603050405020304" pitchFamily="18" charset="0"/>
              </a:rPr>
              <a:t>Food safety</a:t>
            </a:r>
          </a:p>
          <a:p>
            <a:pPr marL="241653" indent="-241653">
              <a:lnSpc>
                <a:spcPct val="147000"/>
              </a:lnSpc>
              <a:buFont typeface="Arial" panose="020B0604020202020204" pitchFamily="34" charset="0"/>
              <a:buChar char="•"/>
            </a:pPr>
            <a:r>
              <a:rPr lang="en-US" sz="1300" dirty="0">
                <a:cs typeface="Times New Roman" panose="02020603050405020304" pitchFamily="18" charset="0"/>
              </a:rPr>
              <a:t>Laboratory</a:t>
            </a:r>
          </a:p>
          <a:p>
            <a:pPr marL="241653" indent="-241653">
              <a:lnSpc>
                <a:spcPct val="147000"/>
              </a:lnSpc>
              <a:buFont typeface="Arial" panose="020B0604020202020204" pitchFamily="34" charset="0"/>
              <a:buChar char="•"/>
            </a:pPr>
            <a:r>
              <a:rPr lang="en-US" sz="1300" dirty="0">
                <a:cs typeface="Times New Roman" panose="02020603050405020304" pitchFamily="18" charset="0"/>
              </a:rPr>
              <a:t>Surveillance</a:t>
            </a:r>
          </a:p>
          <a:p>
            <a:pPr marL="241653" indent="-241653">
              <a:lnSpc>
                <a:spcPct val="147000"/>
              </a:lnSpc>
              <a:buFont typeface="Arial" panose="020B0604020202020204" pitchFamily="34" charset="0"/>
              <a:buChar char="•"/>
            </a:pPr>
            <a:r>
              <a:rPr lang="en-US" sz="1300" dirty="0">
                <a:cs typeface="Times New Roman" panose="02020603050405020304" pitchFamily="18" charset="0"/>
              </a:rPr>
              <a:t>Human resources</a:t>
            </a:r>
          </a:p>
          <a:p>
            <a:pPr marL="241653" indent="-241653">
              <a:lnSpc>
                <a:spcPct val="147000"/>
              </a:lnSpc>
              <a:buFont typeface="Arial" panose="020B0604020202020204" pitchFamily="34" charset="0"/>
              <a:buChar char="•"/>
            </a:pPr>
            <a:r>
              <a:rPr lang="en-US" sz="1300" dirty="0">
                <a:cs typeface="Times New Roman" panose="02020603050405020304" pitchFamily="18" charset="0"/>
              </a:rPr>
              <a:t>Health emergency framework</a:t>
            </a:r>
          </a:p>
          <a:p>
            <a:pPr marL="241653" indent="-241653">
              <a:lnSpc>
                <a:spcPct val="147000"/>
              </a:lnSpc>
              <a:buFont typeface="Arial" panose="020B0604020202020204" pitchFamily="34" charset="0"/>
              <a:buChar char="•"/>
            </a:pPr>
            <a:r>
              <a:rPr lang="en-US" sz="1300" dirty="0">
                <a:cs typeface="Times New Roman" panose="02020603050405020304" pitchFamily="18" charset="0"/>
              </a:rPr>
              <a:t>Health service provision</a:t>
            </a:r>
          </a:p>
          <a:p>
            <a:pPr marL="241653" indent="-241653">
              <a:lnSpc>
                <a:spcPct val="147000"/>
              </a:lnSpc>
              <a:buFont typeface="Arial" panose="020B0604020202020204" pitchFamily="34" charset="0"/>
              <a:buChar char="•"/>
            </a:pPr>
            <a:r>
              <a:rPr lang="en-US" sz="1300" dirty="0">
                <a:cs typeface="Times New Roman" panose="02020603050405020304" pitchFamily="18" charset="0"/>
              </a:rPr>
              <a:t>Risk communication</a:t>
            </a:r>
          </a:p>
          <a:p>
            <a:pPr marL="241653" indent="-241653">
              <a:lnSpc>
                <a:spcPct val="147000"/>
              </a:lnSpc>
              <a:buFont typeface="Arial" panose="020B0604020202020204" pitchFamily="34" charset="0"/>
              <a:buChar char="•"/>
            </a:pPr>
            <a:r>
              <a:rPr lang="en-US" sz="1300" dirty="0">
                <a:cs typeface="Times New Roman" panose="02020603050405020304" pitchFamily="18" charset="0"/>
              </a:rPr>
              <a:t>Points of entry</a:t>
            </a:r>
          </a:p>
          <a:p>
            <a:pPr marL="241653" indent="-241653">
              <a:lnSpc>
                <a:spcPct val="147000"/>
              </a:lnSpc>
              <a:buFont typeface="Arial" panose="020B0604020202020204" pitchFamily="34" charset="0"/>
              <a:buChar char="•"/>
            </a:pPr>
            <a:r>
              <a:rPr lang="en-US" sz="1300" dirty="0">
                <a:cs typeface="Times New Roman" panose="02020603050405020304" pitchFamily="18" charset="0"/>
              </a:rPr>
              <a:t>Chemical events</a:t>
            </a:r>
          </a:p>
          <a:p>
            <a:pPr marL="241653" indent="-241653">
              <a:lnSpc>
                <a:spcPct val="147000"/>
              </a:lnSpc>
              <a:buFont typeface="Arial" panose="020B0604020202020204" pitchFamily="34" charset="0"/>
              <a:buChar char="•"/>
            </a:pPr>
            <a:r>
              <a:rPr lang="en-US" sz="1300" dirty="0">
                <a:cs typeface="Times New Roman" panose="02020603050405020304" pitchFamily="18" charset="0"/>
              </a:rPr>
              <a:t>Radiation emergencies</a:t>
            </a:r>
          </a:p>
          <a:p>
            <a:pPr>
              <a:lnSpc>
                <a:spcPct val="127000"/>
              </a:lnSpc>
            </a:pPr>
            <a:endParaRPr lang="en-US" sz="1300" dirty="0">
              <a:cs typeface="Times New Roman" panose="02020603050405020304" pitchFamily="18" charset="0"/>
            </a:endParaRPr>
          </a:p>
          <a:p>
            <a:pPr>
              <a:lnSpc>
                <a:spcPct val="127000"/>
              </a:lnSpc>
            </a:pPr>
            <a:r>
              <a:rPr lang="en-US" sz="1300" dirty="0">
                <a:cs typeface="Times New Roman" panose="02020603050405020304" pitchFamily="18" charset="0"/>
              </a:rPr>
              <a:t>On the top part of this slide is a result of a self-assessment of scores in each of these 13 areas, as of 4/17/2020, by WHO Region. Note the circled area for surveillance. On the bottom part of the slide is a graph of the global average for just the surveillance indicator, for all countries’ self assessment, for 2018 and 2019. You are encouraged to go to the E-spar link and use it to view th0se on a larger scale and for different categories of interest to you. </a:t>
            </a:r>
            <a:r>
              <a:rPr lang="en-US" sz="1300" i="1" dirty="0">
                <a:cs typeface="Times New Roman" panose="02020603050405020304" pitchFamily="18" charset="0"/>
              </a:rPr>
              <a:t>Please note:  As this website is updated frequently, the numbers on the e-SPAR site may not be the same as those on this slide when you view it.</a:t>
            </a:r>
          </a:p>
          <a:p>
            <a:pPr>
              <a:lnSpc>
                <a:spcPct val="127000"/>
              </a:lnSpc>
            </a:pPr>
            <a:endParaRPr lang="en-US" sz="1300" i="1" dirty="0">
              <a:cs typeface="Times New Roman" panose="02020603050405020304" pitchFamily="18" charset="0"/>
            </a:endParaRPr>
          </a:p>
          <a:p>
            <a:pPr>
              <a:lnSpc>
                <a:spcPct val="127000"/>
              </a:lnSpc>
            </a:pPr>
            <a:r>
              <a:rPr lang="en-US" sz="1300" i="1" dirty="0">
                <a:cs typeface="Times New Roman" panose="02020603050405020304" pitchFamily="18" charset="0"/>
              </a:rPr>
              <a:t>Source:  </a:t>
            </a:r>
            <a:r>
              <a:rPr lang="en-US" sz="1300" dirty="0">
                <a:cs typeface="Times New Roman" panose="02020603050405020304" pitchFamily="18" charset="0"/>
              </a:rPr>
              <a:t>https://extranet.who.int/e-spar</a:t>
            </a:r>
          </a:p>
        </p:txBody>
      </p:sp>
      <p:sp>
        <p:nvSpPr>
          <p:cNvPr id="4" name="Slide Number Placeholder 3"/>
          <p:cNvSpPr>
            <a:spLocks noGrp="1"/>
          </p:cNvSpPr>
          <p:nvPr>
            <p:ph type="sldNum" sz="quarter" idx="10"/>
          </p:nvPr>
        </p:nvSpPr>
        <p:spPr/>
        <p:txBody>
          <a:bodyPr/>
          <a:lstStyle/>
          <a:p>
            <a:fld id="{5333678F-039D-46EA-9185-170EC158E710}" type="slidenum">
              <a:rPr lang="en-US" smtClean="0"/>
              <a:t>26</a:t>
            </a:fld>
            <a:endParaRPr lang="en-US" dirty="0"/>
          </a:p>
        </p:txBody>
      </p:sp>
    </p:spTree>
    <p:extLst>
      <p:ext uri="{BB962C8B-B14F-4D97-AF65-F5344CB8AC3E}">
        <p14:creationId xmlns:p14="http://schemas.microsoft.com/office/powerpoint/2010/main" val="1805765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cs typeface="Times New Roman" panose="02020603050405020304" pitchFamily="18" charset="0"/>
              </a:rPr>
              <a:t>The COVID-19 pandemic provides an opportunity to see IHR in action. The timeline of early events during COVID-19 and WHO’s response are shown on this slide.</a:t>
            </a:r>
          </a:p>
          <a:p>
            <a:r>
              <a:rPr lang="en-US" dirty="0">
                <a:solidFill>
                  <a:schemeClr val="tx1"/>
                </a:solidFill>
                <a:cs typeface="Times New Roman" panose="02020603050405020304" pitchFamily="18" charset="0"/>
              </a:rPr>
              <a:t>On December 31, 2019, the WHO’s Country Office in the People’s Republic of China picked up a media statement by the Wuhan Municipal Health Commission from their website on cases of ‘viral pneumonia’ in Wuhan. The Country Office notified the International Health Regulations (IHR) focal point.</a:t>
            </a:r>
          </a:p>
          <a:p>
            <a:r>
              <a:rPr lang="en-US" dirty="0">
                <a:solidFill>
                  <a:schemeClr val="tx1"/>
                </a:solidFill>
                <a:cs typeface="Times New Roman" panose="02020603050405020304" pitchFamily="18" charset="0"/>
              </a:rPr>
              <a:t>On January 1, 2020, WHO requested more information from People’s Republic of China. </a:t>
            </a:r>
          </a:p>
          <a:p>
            <a:r>
              <a:rPr lang="en-US" dirty="0">
                <a:solidFill>
                  <a:schemeClr val="tx1"/>
                </a:solidFill>
                <a:cs typeface="Times New Roman" panose="02020603050405020304" pitchFamily="18" charset="0"/>
              </a:rPr>
              <a:t>On January 3, 2020, China provided information to WHO on the cluster of cases of ‘viral pneumonia of unknown cause’.</a:t>
            </a:r>
          </a:p>
          <a:p>
            <a:r>
              <a:rPr lang="en-US" dirty="0">
                <a:solidFill>
                  <a:schemeClr val="tx1"/>
                </a:solidFill>
                <a:cs typeface="Times New Roman" panose="02020603050405020304" pitchFamily="18" charset="0"/>
              </a:rPr>
              <a:t>On January 9, 2020, a Novel Coronavirus was determined to be the cause of the outbreak of viral pneumonia. </a:t>
            </a:r>
          </a:p>
          <a:p>
            <a:r>
              <a:rPr lang="en-US" dirty="0">
                <a:solidFill>
                  <a:schemeClr val="tx1"/>
                </a:solidFill>
                <a:cs typeface="Times New Roman" panose="02020603050405020304" pitchFamily="18" charset="0"/>
              </a:rPr>
              <a:t>On January 15, 2020, Japan reported its first case of COVID-19 to WHO.</a:t>
            </a:r>
          </a:p>
          <a:p>
            <a:r>
              <a:rPr lang="en-US" dirty="0">
                <a:solidFill>
                  <a:schemeClr val="tx1"/>
                </a:solidFill>
                <a:cs typeface="Times New Roman" panose="02020603050405020304" pitchFamily="18" charset="0"/>
              </a:rPr>
              <a:t>On 22</a:t>
            </a:r>
            <a:r>
              <a:rPr lang="en-US" baseline="30000" dirty="0">
                <a:solidFill>
                  <a:schemeClr val="tx1"/>
                </a:solidFill>
                <a:cs typeface="Times New Roman" panose="02020603050405020304" pitchFamily="18" charset="0"/>
              </a:rPr>
              <a:t>nd</a:t>
            </a:r>
            <a:r>
              <a:rPr lang="en-US" dirty="0">
                <a:solidFill>
                  <a:schemeClr val="tx1"/>
                </a:solidFill>
                <a:cs typeface="Times New Roman" panose="02020603050405020304" pitchFamily="18" charset="0"/>
              </a:rPr>
              <a:t> and 23</a:t>
            </a:r>
            <a:r>
              <a:rPr lang="en-US" baseline="30000" dirty="0">
                <a:solidFill>
                  <a:schemeClr val="tx1"/>
                </a:solidFill>
                <a:cs typeface="Times New Roman" panose="02020603050405020304" pitchFamily="18" charset="0"/>
              </a:rPr>
              <a:t>rd</a:t>
            </a:r>
            <a:r>
              <a:rPr lang="en-US" dirty="0">
                <a:solidFill>
                  <a:schemeClr val="tx1"/>
                </a:solidFill>
                <a:cs typeface="Times New Roman" panose="02020603050405020304" pitchFamily="18" charset="0"/>
              </a:rPr>
              <a:t> January 2020 the IHR Emergency Committee (EC) met and determined that the outbreak is NOT a PHEIC. The decision was made based on the information available and committee decided to reconvene in 10 days. </a:t>
            </a:r>
          </a:p>
          <a:p>
            <a:r>
              <a:rPr lang="en-US" dirty="0">
                <a:solidFill>
                  <a:schemeClr val="tx1"/>
                </a:solidFill>
                <a:cs typeface="Times New Roman" panose="02020603050405020304" pitchFamily="18" charset="0"/>
              </a:rPr>
              <a:t>On January 24, 2020, France reported 3 cases of COVID-19 to WHO. On January 30, 2020, the EC declared the ongoing COVID-19 outbreak as a PHEIC and provided temporary recommendation under IHR.</a:t>
            </a:r>
          </a:p>
          <a:p>
            <a:endParaRPr lang="en-US" dirty="0">
              <a:solidFill>
                <a:schemeClr val="tx1"/>
              </a:solidFill>
              <a:cs typeface="Times New Roman" panose="02020603050405020304" pitchFamily="18" charset="0"/>
            </a:endParaRPr>
          </a:p>
          <a:p>
            <a:r>
              <a:rPr lang="en-US" dirty="0">
                <a:solidFill>
                  <a:schemeClr val="tx1"/>
                </a:solidFill>
                <a:cs typeface="Times New Roman" panose="02020603050405020304" pitchFamily="18" charset="0"/>
              </a:rPr>
              <a:t>A detailed interactive timeline of WHO’s response COVID-19 and IHR in action can be accessed at:   https://www.who.int/news/item/29-06-2020-covidtimeline . </a:t>
            </a:r>
            <a:r>
              <a:rPr lang="en-US" i="1" dirty="0">
                <a:solidFill>
                  <a:schemeClr val="tx1"/>
                </a:solidFill>
                <a:cs typeface="Times New Roman" panose="02020603050405020304" pitchFamily="18" charset="0"/>
              </a:rPr>
              <a:t>You are encouraged to access this link and review how COVID-19 has been managed as a PHEIC under the IHR.</a:t>
            </a:r>
          </a:p>
        </p:txBody>
      </p:sp>
      <p:sp>
        <p:nvSpPr>
          <p:cNvPr id="4" name="Slide Number Placeholder 3"/>
          <p:cNvSpPr>
            <a:spLocks noGrp="1"/>
          </p:cNvSpPr>
          <p:nvPr>
            <p:ph type="sldNum" sz="quarter" idx="5"/>
          </p:nvPr>
        </p:nvSpPr>
        <p:spPr/>
        <p:txBody>
          <a:bodyPr/>
          <a:lstStyle/>
          <a:p>
            <a:pPr>
              <a:defRPr/>
            </a:pPr>
            <a:fld id="{E66679C4-E472-45FE-8A1B-B53642263A1F}" type="slidenum">
              <a:rPr lang="en-US" smtClean="0"/>
              <a:pPr>
                <a:defRPr/>
              </a:pPr>
              <a:t>27</a:t>
            </a:fld>
            <a:endParaRPr lang="en-US" dirty="0"/>
          </a:p>
        </p:txBody>
      </p:sp>
    </p:spTree>
    <p:extLst>
      <p:ext uri="{BB962C8B-B14F-4D97-AF65-F5344CB8AC3E}">
        <p14:creationId xmlns:p14="http://schemas.microsoft.com/office/powerpoint/2010/main" val="2361926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Continuing with the COVID-19 timeline as a PHEIC, there are four more events on this slide. </a:t>
            </a:r>
          </a:p>
          <a:p>
            <a:pPr marL="241653" indent="-241653">
              <a:buFont typeface="Arial" panose="020B0604020202020204" pitchFamily="34" charset="0"/>
              <a:buChar char="•"/>
            </a:pPr>
            <a:r>
              <a:rPr lang="en-US" b="1" dirty="0">
                <a:solidFill>
                  <a:srgbClr val="000000"/>
                </a:solidFill>
              </a:rPr>
              <a:t>9/21/20</a:t>
            </a:r>
            <a:r>
              <a:rPr lang="en-US" dirty="0">
                <a:solidFill>
                  <a:srgbClr val="000000"/>
                </a:solidFill>
              </a:rPr>
              <a:t>-WHO’s Strategic Advisory Group of Experts (SAGE) on Immunization provided interim guidance for influenza vaccination during the COVID-19 pandemic</a:t>
            </a:r>
          </a:p>
          <a:p>
            <a:pPr marL="241653" indent="-241653">
              <a:buFont typeface="Arial" panose="020B0604020202020204" pitchFamily="34" charset="0"/>
              <a:buChar char="•"/>
            </a:pPr>
            <a:r>
              <a:rPr lang="en-US" b="1" dirty="0">
                <a:solidFill>
                  <a:srgbClr val="000000"/>
                </a:solidFill>
              </a:rPr>
              <a:t>10/1/20-</a:t>
            </a:r>
            <a:r>
              <a:rPr lang="en-US" dirty="0">
                <a:solidFill>
                  <a:srgbClr val="000000"/>
                </a:solidFill>
              </a:rPr>
              <a:t>WHO published a call for expressions of interest for manufacturers of COVID-19 vaccines to apply for approval for prequalification and/or Emergency Use Listing.</a:t>
            </a:r>
          </a:p>
          <a:p>
            <a:pPr marL="241653" indent="-241653">
              <a:buFont typeface="Arial" panose="020B0604020202020204" pitchFamily="34" charset="0"/>
              <a:buChar char="•"/>
            </a:pPr>
            <a:r>
              <a:rPr lang="en-US" b="1" dirty="0">
                <a:solidFill>
                  <a:srgbClr val="000000"/>
                </a:solidFill>
              </a:rPr>
              <a:t>11/10/20-</a:t>
            </a:r>
            <a:r>
              <a:rPr lang="en-US" dirty="0">
                <a:solidFill>
                  <a:srgbClr val="000000"/>
                </a:solidFill>
              </a:rPr>
              <a:t>WHO launched ‘We Are #InThisTogether’ campaign </a:t>
            </a:r>
            <a:br>
              <a:rPr lang="en-US" dirty="0">
                <a:solidFill>
                  <a:srgbClr val="FF00FF"/>
                </a:solidFill>
              </a:rPr>
            </a:br>
            <a:r>
              <a:rPr lang="en-US" dirty="0">
                <a:solidFill>
                  <a:srgbClr val="000000"/>
                </a:solidFill>
              </a:rPr>
              <a:t>to promote collaboration &amp; adherence to 5 key measures to counter COVID-19: cleaning hands, wearing masks, coughing/sneezing safely, keeping distant &amp; opening windows</a:t>
            </a:r>
          </a:p>
          <a:p>
            <a:pPr marL="241653" indent="-241653">
              <a:buFont typeface="Arial" panose="020B0604020202020204" pitchFamily="34" charset="0"/>
              <a:buChar char="•"/>
            </a:pPr>
            <a:r>
              <a:rPr lang="en-US" b="1" dirty="0">
                <a:solidFill>
                  <a:srgbClr val="000000"/>
                </a:solidFill>
              </a:rPr>
              <a:t>11/20/20</a:t>
            </a:r>
            <a:r>
              <a:rPr lang="en-US" dirty="0">
                <a:solidFill>
                  <a:srgbClr val="000000"/>
                </a:solidFill>
              </a:rPr>
              <a:t>-WHO published guideline on therapeutics &amp; COVID-19, including conditional recommendation against use of remdesivir in hospitalized patients with COVID-19, regardless of disease severity</a:t>
            </a:r>
          </a:p>
          <a:p>
            <a:endParaRPr lang="en-US" dirty="0">
              <a:solidFill>
                <a:srgbClr val="000000"/>
              </a:solidFill>
            </a:endParaRPr>
          </a:p>
          <a:p>
            <a:r>
              <a:rPr lang="en-US" i="1" dirty="0">
                <a:solidFill>
                  <a:srgbClr val="000000"/>
                </a:solidFill>
              </a:rPr>
              <a:t>We are likely to be dealing with this as a PHEIC during the foreseeable future.  </a:t>
            </a:r>
          </a:p>
        </p:txBody>
      </p:sp>
      <p:sp>
        <p:nvSpPr>
          <p:cNvPr id="4" name="Slide Number Placeholder 3"/>
          <p:cNvSpPr>
            <a:spLocks noGrp="1"/>
          </p:cNvSpPr>
          <p:nvPr>
            <p:ph type="sldNum" sz="quarter" idx="10"/>
          </p:nvPr>
        </p:nvSpPr>
        <p:spPr/>
        <p:txBody>
          <a:bodyPr/>
          <a:lstStyle/>
          <a:p>
            <a:pPr>
              <a:defRPr/>
            </a:pPr>
            <a:fld id="{E66679C4-E472-45FE-8A1B-B53642263A1F}" type="slidenum">
              <a:rPr lang="en-US" smtClean="0"/>
              <a:pPr>
                <a:defRPr/>
              </a:pPr>
              <a:t>28</a:t>
            </a:fld>
            <a:endParaRPr lang="en-US" dirty="0"/>
          </a:p>
        </p:txBody>
      </p:sp>
    </p:spTree>
    <p:extLst>
      <p:ext uri="{BB962C8B-B14F-4D97-AF65-F5344CB8AC3E}">
        <p14:creationId xmlns:p14="http://schemas.microsoft.com/office/powerpoint/2010/main" val="1219661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rgbClr val="000000"/>
                </a:solidFill>
                <a:effectLst/>
                <a:ea typeface="ＭＳ Ｐゴシック" charset="-128"/>
                <a:cs typeface="ＭＳ Ｐゴシック" charset="-128"/>
              </a:rPr>
              <a:t>The IHR COVID-19 Emergency Committee (EC) continues to meet on a regular basis. Issues include, as examples, treatments, vaccines, and precautions. </a:t>
            </a:r>
            <a:r>
              <a:rPr lang="en-US" i="1" kern="1200" dirty="0">
                <a:solidFill>
                  <a:srgbClr val="000000"/>
                </a:solidFill>
                <a:effectLst/>
                <a:ea typeface="ＭＳ Ｐゴシック" charset="-128"/>
                <a:cs typeface="ＭＳ Ｐゴシック" charset="-128"/>
              </a:rPr>
              <a:t>Click on the link on the slide and in the transcript to see the statements for all of the EC meetings held to date.</a:t>
            </a:r>
            <a:r>
              <a:rPr lang="en-US" i="1" kern="1200" baseline="0" dirty="0">
                <a:solidFill>
                  <a:srgbClr val="000000"/>
                </a:solidFill>
                <a:effectLst/>
                <a:ea typeface="ＭＳ Ｐゴシック" charset="-128"/>
                <a:cs typeface="ＭＳ Ｐゴシック" charset="-128"/>
              </a:rPr>
              <a:t> </a:t>
            </a:r>
            <a:r>
              <a:rPr lang="en-US" kern="1200">
                <a:solidFill>
                  <a:srgbClr val="000000"/>
                </a:solidFill>
                <a:effectLst/>
                <a:ea typeface="ＭＳ Ｐゴシック" charset="-128"/>
                <a:cs typeface="ＭＳ Ｐゴシック" charset="-128"/>
              </a:rPr>
              <a:t>As </a:t>
            </a:r>
            <a:r>
              <a:rPr lang="en-US" kern="1200" dirty="0">
                <a:solidFill>
                  <a:srgbClr val="000000"/>
                </a:solidFill>
                <a:effectLst/>
                <a:ea typeface="ＭＳ Ｐゴシック" charset="-128"/>
                <a:cs typeface="ＭＳ Ｐゴシック" charset="-128"/>
              </a:rPr>
              <a:t>this pandemic </a:t>
            </a:r>
            <a:r>
              <a:rPr lang="en-US" kern="1200">
                <a:solidFill>
                  <a:srgbClr val="000000"/>
                </a:solidFill>
                <a:effectLst/>
                <a:ea typeface="ＭＳ Ｐゴシック" charset="-128"/>
                <a:cs typeface="ＭＳ Ｐゴシック" charset="-128"/>
              </a:rPr>
              <a:t>has lasted </a:t>
            </a:r>
            <a:r>
              <a:rPr lang="en-US" kern="1200" dirty="0">
                <a:solidFill>
                  <a:srgbClr val="000000"/>
                </a:solidFill>
                <a:effectLst/>
                <a:ea typeface="ＭＳ Ｐゴシック" charset="-128"/>
                <a:cs typeface="ＭＳ Ｐゴシック" charset="-128"/>
              </a:rPr>
              <a:t>over a year, there have been both progress and challenges with the management of this pandemic. These may differ between persons and countries, and can be a matter of perspective. For examples, some countries may believe they have not received an equitable amount of vaccine in their communities while others may have enough supply. Access to treatments, messaging regarding wearing masks and social distancing can be effective in some areas and not in others. A supplemental reading with an opinion article about the management of COVID-19 under the IRH has been provided as a Supplemental Resource. You may or may not agree with its content, again perhaps as a matter of perspective.</a:t>
            </a:r>
          </a:p>
          <a:p>
            <a:endParaRPr lang="en-US" kern="1200" dirty="0">
              <a:solidFill>
                <a:srgbClr val="000000"/>
              </a:solidFill>
              <a:effectLst/>
              <a:ea typeface="ＭＳ Ｐゴシック" charset="-128"/>
              <a:cs typeface="ＭＳ Ｐゴシック" charset="-128"/>
            </a:endParaRPr>
          </a:p>
          <a:p>
            <a:r>
              <a:rPr lang="en-US" i="1" kern="1200" dirty="0">
                <a:solidFill>
                  <a:srgbClr val="000000"/>
                </a:solidFill>
                <a:effectLst/>
                <a:ea typeface="ＭＳ Ｐゴシック" charset="-128"/>
                <a:cs typeface="ＭＳ Ｐゴシック" charset="-128"/>
              </a:rPr>
              <a:t>Link to Emergence Committee meetings for COVID-19 as a PHEIC:  </a:t>
            </a:r>
            <a:r>
              <a:rPr lang="en-US" kern="1200" dirty="0">
                <a:solidFill>
                  <a:srgbClr val="000000"/>
                </a:solidFill>
                <a:effectLst/>
                <a:ea typeface="ＭＳ Ｐゴシック" charset="-128"/>
                <a:cs typeface="ＭＳ Ｐゴシック" charset="-128"/>
              </a:rPr>
              <a:t>https://www.who.int/groups/covid-19-ihr-emergency-committee</a:t>
            </a:r>
          </a:p>
          <a:p>
            <a:endParaRPr lang="en-US" kern="1200" dirty="0">
              <a:solidFill>
                <a:srgbClr val="000000"/>
              </a:solidFill>
              <a:effectLs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66679C4-E472-45FE-8A1B-B53642263A1F}" type="slidenum">
              <a:rPr lang="en-US" smtClean="0"/>
              <a:pPr>
                <a:defRPr/>
              </a:pPr>
              <a:t>29</a:t>
            </a:fld>
            <a:endParaRPr lang="en-US" dirty="0"/>
          </a:p>
        </p:txBody>
      </p:sp>
    </p:spTree>
    <p:extLst>
      <p:ext uri="{BB962C8B-B14F-4D97-AF65-F5344CB8AC3E}">
        <p14:creationId xmlns:p14="http://schemas.microsoft.com/office/powerpoint/2010/main" val="1729259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66612" eaLnBrk="1" fontAlgn="auto" hangingPunct="1">
              <a:spcBef>
                <a:spcPts val="0"/>
              </a:spcBef>
              <a:spcAft>
                <a:spcPts val="0"/>
              </a:spcAft>
              <a:defRPr/>
            </a:pPr>
            <a:r>
              <a:rPr lang="en-US" sz="1300" dirty="0">
                <a:solidFill>
                  <a:prstClr val="black"/>
                </a:solidFill>
                <a:ea typeface="+mn-ea"/>
                <a:cs typeface="Times New Roman" panose="02020603050405020304" pitchFamily="18" charset="0"/>
              </a:rPr>
              <a:t>Global public health surveillance is critical for the identification and prevention of emerging and reemerging diseases, both for infectious and noncommunicable diseases that account for the greatest burden of diseases, even in low resource settings. It should provide health information in a timely manner so that countries have the information that they need to fight epidemics now or to plan for the future. Several public health problems have been addressed effectively by the development and maintenance of surveillance systems. One example is smallpox, which was eradicated through a switch in strategy from mass vaccination to surveillance with rapid response. In the poliomyelitis eradication campaign, the world is covered effectively by an integrated surveillance system that channels specimens rapidly to genotyping within days to weeks. </a:t>
            </a:r>
          </a:p>
        </p:txBody>
      </p:sp>
      <p:sp>
        <p:nvSpPr>
          <p:cNvPr id="4" name="Slide Number Placeholder 3"/>
          <p:cNvSpPr>
            <a:spLocks noGrp="1"/>
          </p:cNvSpPr>
          <p:nvPr>
            <p:ph type="sldNum" sz="quarter" idx="10"/>
          </p:nvPr>
        </p:nvSpPr>
        <p:spPr/>
        <p:txBody>
          <a:bodyPr/>
          <a:lstStyle/>
          <a:p>
            <a:fld id="{A6AC8CA3-BF30-4352-8CA9-F1E00DE7552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306812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a:bodyPr>
          <a:lstStyle/>
          <a:p>
            <a:pPr defTabSz="966612">
              <a:lnSpc>
                <a:spcPct val="107000"/>
              </a:lnSpc>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Let's summarize what we covered in this unit. First, the CDC's Global Disease Detection Program as a form of international surveillance, was discussed. Next conducting surveillance in low-resource settings was outlined. We introduced</a:t>
            </a:r>
            <a:r>
              <a:rPr lang="en-US"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International Health Regulations of 2005 and countries' responsibilities under the IHR. Next we assessed the surveillance capacity of countries to comply with the surveillance requirements of the IHR. </a:t>
            </a:r>
            <a:r>
              <a:rPr lang="en-US"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Finally, we used the COVID-19 pandemic as a case example of a condition meeting the IHR's definition of a Public Health Emergency of International Concern.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aseline="0" dirty="0"/>
              <a:t>There have been many challenges to COVID-19 under the IHR as a PHEIC. These include travel bans within and between countries, disparities in testing and vaccine access, inconsistencies in vaccine distribution, to name some examples. </a:t>
            </a:r>
            <a:r>
              <a:rPr lang="en-US" sz="1300" dirty="0"/>
              <a:t>IHR are necessary in today’s well-connected globe as evidenced by the ongoing COVID-19 pandemic.</a:t>
            </a:r>
          </a:p>
          <a:p>
            <a:pPr defTabSz="966612">
              <a:defRPr/>
            </a:pPr>
            <a:r>
              <a:rPr lang="en-US" i="0" dirty="0">
                <a:effectLst/>
                <a:cs typeface="Times New Roman" panose="02020603050405020304" pitchFamily="18" charset="0"/>
              </a:rPr>
              <a:t>Below is a list of references used for the International Health Regulations information:</a:t>
            </a:r>
          </a:p>
          <a:p>
            <a:pPr marL="181240" indent="-181240" defTabSz="966612">
              <a:buFont typeface="Arial" panose="020B0604020202020204" pitchFamily="34" charset="0"/>
              <a:buChar char="•"/>
              <a:defRPr/>
            </a:pPr>
            <a:r>
              <a:rPr lang="en-US" i="0" dirty="0">
                <a:effectLst/>
                <a:cs typeface="Times New Roman" panose="02020603050405020304" pitchFamily="18" charset="0"/>
              </a:rPr>
              <a:t>https://www.who.int/health-topics/international-health-regulations#tab=tab_1</a:t>
            </a:r>
          </a:p>
          <a:p>
            <a:pPr marL="181240" indent="-181240" defTabSz="966612">
              <a:buFont typeface="Arial" panose="020B0604020202020204" pitchFamily="34" charset="0"/>
              <a:buChar char="•"/>
              <a:defRPr/>
            </a:pPr>
            <a:r>
              <a:rPr lang="en-US" i="0" dirty="0">
                <a:effectLst/>
                <a:cs typeface="Times New Roman" panose="02020603050405020304" pitchFamily="18" charset="0"/>
              </a:rPr>
              <a:t>https://www.cdc.gov/globalhealth/healthprotection/ghs/ihr/index.html</a:t>
            </a:r>
          </a:p>
          <a:p>
            <a:pPr marL="181240" indent="-181240" defTabSz="966612">
              <a:buFont typeface="Arial" panose="020B0604020202020204" pitchFamily="34" charset="0"/>
              <a:buChar char="•"/>
              <a:defRPr/>
            </a:pPr>
            <a:r>
              <a:rPr lang="en-US" i="0" dirty="0">
                <a:effectLst/>
                <a:cs typeface="Times New Roman" panose="02020603050405020304" pitchFamily="18" charset="0"/>
              </a:rPr>
              <a:t>https://www.cdc.gov/globalhealth/security/cdcrole.htm</a:t>
            </a:r>
          </a:p>
          <a:p>
            <a:pPr marL="181240" indent="-181240" defTabSz="966612">
              <a:buFont typeface="Arial" panose="020B0604020202020204" pitchFamily="34" charset="0"/>
              <a:buChar char="•"/>
              <a:defRPr/>
            </a:pPr>
            <a:r>
              <a:rPr lang="en-US" i="0" dirty="0">
                <a:effectLst/>
                <a:cs typeface="Times New Roman" panose="02020603050405020304" pitchFamily="18" charset="0"/>
              </a:rPr>
              <a:t>https://www.who.int/data/gho/data/major-themes/health-emergencies/GHO/health-emergencies</a:t>
            </a:r>
          </a:p>
          <a:p>
            <a:pPr marL="181240" indent="-181240" defTabSz="966612">
              <a:buFont typeface="Arial" panose="020B0604020202020204" pitchFamily="34" charset="0"/>
              <a:buChar char="•"/>
              <a:defRPr/>
            </a:pPr>
            <a:r>
              <a:rPr lang="en-US" i="0" dirty="0">
                <a:effectLst/>
                <a:cs typeface="Times New Roman" panose="02020603050405020304" pitchFamily="18" charset="0"/>
              </a:rPr>
              <a:t>https://www.who.int/teams/ihr/ihr-emergency-committees</a:t>
            </a:r>
          </a:p>
          <a:p>
            <a:pPr>
              <a:lnSpc>
                <a:spcPct val="107000"/>
              </a:lnSpc>
            </a:pPr>
            <a:endPar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This completes Unit 14 lecture (there is only one lecture for this unit).</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333678F-039D-46EA-9185-170EC158E710}" type="slidenum">
              <a:rPr lang="en-US" smtClean="0"/>
              <a:t>30</a:t>
            </a:fld>
            <a:endParaRPr lang="en-US" dirty="0"/>
          </a:p>
        </p:txBody>
      </p:sp>
    </p:spTree>
    <p:extLst>
      <p:ext uri="{BB962C8B-B14F-4D97-AF65-F5344CB8AC3E}">
        <p14:creationId xmlns:p14="http://schemas.microsoft.com/office/powerpoint/2010/main" val="64970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84978">
              <a:defRPr/>
            </a:pPr>
            <a:r>
              <a:rPr lang="en-US" dirty="0">
                <a:effectLst/>
                <a:latin typeface="Times New Roman" panose="02020603050405020304" pitchFamily="18" charset="0"/>
                <a:cs typeface="Times New Roman" panose="02020603050405020304" pitchFamily="18" charset="0"/>
              </a:rPr>
              <a:t>An additional type of global/international</a:t>
            </a:r>
            <a:r>
              <a:rPr lang="en-US" baseline="0" dirty="0">
                <a:effectLst/>
                <a:latin typeface="Times New Roman" panose="02020603050405020304" pitchFamily="18" charset="0"/>
                <a:cs typeface="Times New Roman" panose="02020603050405020304" pitchFamily="18" charset="0"/>
              </a:rPr>
              <a:t> surveillance that we will discuss next is Global Disease Detection. </a:t>
            </a:r>
            <a:r>
              <a:rPr lang="en-US" dirty="0">
                <a:effectLst/>
                <a:latin typeface="Times New Roman" panose="02020603050405020304" pitchFamily="18" charset="0"/>
                <a:cs typeface="Times New Roman" panose="02020603050405020304" pitchFamily="18" charset="0"/>
              </a:rPr>
              <a:t>The Global Disease Detection (GDD) program </a:t>
            </a:r>
            <a:r>
              <a:rPr lang="en-US" dirty="0">
                <a:latin typeface="Times New Roman" panose="02020603050405020304" pitchFamily="18" charset="0"/>
                <a:cs typeface="Times New Roman" panose="02020603050405020304" pitchFamily="18" charset="0"/>
              </a:rPr>
              <a:t>is CDC’s principal and most visible program for developing and strengthening global capacity to rapidly detect, accurately identify, and promptly contain emerging infectious disease and bioterrorist threats that occur internationally. The GDD Program is part of the Division of Global Health Protection or DGHP.  </a:t>
            </a:r>
            <a:r>
              <a:rPr lang="en-US" i="1" dirty="0">
                <a:latin typeface="Times New Roman" panose="02020603050405020304" pitchFamily="18" charset="0"/>
                <a:cs typeface="Times New Roman" panose="02020603050405020304" pitchFamily="18" charset="0"/>
              </a:rPr>
              <a:t>A weakness in the surveillance system for infectious diseases in any one country is a threat to all countries. </a:t>
            </a:r>
            <a:r>
              <a:rPr lang="en-US" dirty="0">
                <a:latin typeface="Times New Roman" panose="02020603050405020304" pitchFamily="18" charset="0"/>
                <a:cs typeface="Times New Roman" panose="02020603050405020304" pitchFamily="18" charset="0"/>
              </a:rPr>
              <a:t>This risk to U.S. national and global interests underscores the need for a coordinated and connected system to detect and respond to emerging, and re-emerging, infectious diseases. Through the revised International Health Regulations (IHR 2005) countries are responsible for effective monitoring, reporting, and response to any disease threat with the potential to harm the public’s health. These guidelines require renewed cooperation and coordination between countries for full and effective implementation. The U.S. is committed to helping countries with limited resources develop the essential detection and control capacities in coordination with the World Health Organization (WHO) and Ministries of Health. </a:t>
            </a:r>
          </a:p>
          <a:p>
            <a:pPr defTabSz="984978">
              <a:defRPr/>
            </a:pPr>
            <a:endParaRPr lang="en-US" i="1" dirty="0">
              <a:latin typeface="Times New Roman" panose="02020603050405020304" pitchFamily="18" charset="0"/>
              <a:cs typeface="Times New Roman" panose="02020603050405020304" pitchFamily="18" charset="0"/>
            </a:endParaRPr>
          </a:p>
          <a:p>
            <a:pPr defTabSz="984978">
              <a:defRPr/>
            </a:pPr>
            <a:r>
              <a:rPr lang="en-US" i="1" dirty="0">
                <a:latin typeface="Times New Roman" panose="02020603050405020304" pitchFamily="18" charset="0"/>
                <a:cs typeface="Times New Roman" panose="02020603050405020304" pitchFamily="18" charset="0"/>
              </a:rPr>
              <a:t>Source:  </a:t>
            </a:r>
            <a:r>
              <a:rPr lang="en-US" i="0" dirty="0">
                <a:latin typeface="Times New Roman" panose="02020603050405020304" pitchFamily="18" charset="0"/>
                <a:cs typeface="Times New Roman" panose="02020603050405020304" pitchFamily="18" charset="0"/>
              </a:rPr>
              <a:t>https://www.cdc.gov/globalhealth/healthprotection/gddopscenter/index.html</a:t>
            </a:r>
          </a:p>
        </p:txBody>
      </p:sp>
      <p:sp>
        <p:nvSpPr>
          <p:cNvPr id="4" name="Slide Number Placeholder 3"/>
          <p:cNvSpPr>
            <a:spLocks noGrp="1"/>
          </p:cNvSpPr>
          <p:nvPr>
            <p:ph type="sldNum" sz="quarter" idx="10"/>
          </p:nvPr>
        </p:nvSpPr>
        <p:spPr/>
        <p:txBody>
          <a:bodyPr/>
          <a:lstStyle/>
          <a:p>
            <a:fld id="{5333678F-039D-46EA-9185-170EC158E710}" type="slidenum">
              <a:rPr lang="en-US" smtClean="0"/>
              <a:t>4</a:t>
            </a:fld>
            <a:endParaRPr lang="en-US" dirty="0"/>
          </a:p>
        </p:txBody>
      </p:sp>
    </p:spTree>
    <p:extLst>
      <p:ext uri="{BB962C8B-B14F-4D97-AF65-F5344CB8AC3E}">
        <p14:creationId xmlns:p14="http://schemas.microsoft.com/office/powerpoint/2010/main" val="193039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 Global Disease Detection (GDD) Operations Center serves as CDC’s program dedicated to detecting and monitoring global public health events of international importance using </a:t>
            </a:r>
            <a:r>
              <a:rPr lang="en-US" b="1" dirty="0">
                <a:solidFill>
                  <a:srgbClr val="000000"/>
                </a:solidFill>
              </a:rPr>
              <a:t>event-based surveillance</a:t>
            </a:r>
            <a:r>
              <a:rPr lang="en-US" dirty="0">
                <a:solidFill>
                  <a:srgbClr val="000000"/>
                </a:solidFill>
              </a:rPr>
              <a:t> (EBS). EBS is one of two main types of surveillance used to identify and track infectious diseases and other public health events. These two types of public health surveillance:  1) event-based surveillance and 2) indicator-based surveillance-complement one another. Both types of surveillance include collecting, monitoring, assessing, and interpreting data. However, the types of data used and the situations in which they are used can be different. </a:t>
            </a:r>
            <a:r>
              <a:rPr lang="en-US" b="1" dirty="0">
                <a:solidFill>
                  <a:srgbClr val="000000"/>
                </a:solidFill>
              </a:rPr>
              <a:t>Event-based public health surveillance </a:t>
            </a:r>
            <a:r>
              <a:rPr lang="en-US" dirty="0">
                <a:solidFill>
                  <a:srgbClr val="000000"/>
                </a:solidFill>
              </a:rPr>
              <a:t>looks at reports, stories, rumors, and other information about health events that could be a serious risk to public health. Such information may be described as unstructured information because the information obtained is non-standardized or subjective. The goal of EBS is to detect unusual events that might signal an outbreak. Information obtained through EBS can come from sources like reports in the media or rumors on an internet blog. EBS can also be community-based, meaning that information about a possible public health event is reported by people in the community through a hotline or other messaging system. For example, if a teacher notices an unusually high number of children absent from school with similar symptoms and reports it to a local health official, the teacher can be considered a participant in community EBS. Indicator-based public health surveillance is a more traditional way of reporting diseases to public health officials. </a:t>
            </a:r>
            <a:r>
              <a:rPr lang="en-US" b="1" dirty="0">
                <a:solidFill>
                  <a:srgbClr val="000000"/>
                </a:solidFill>
              </a:rPr>
              <a:t>Indicator-based surveillance </a:t>
            </a:r>
            <a:r>
              <a:rPr lang="en-US" dirty="0">
                <a:solidFill>
                  <a:srgbClr val="000000"/>
                </a:solidFill>
              </a:rPr>
              <a:t>involves reports of specific diseases from health care providers to public health officials. Such information may be described as structured information because the information obtained is standardized. An example of information obtained through indicator-based surveillance might be reports received on a regular basis and entered routinely into a disease-reporting database or the number of laboratory-confirmed cases of influenza identified at a hospital laboratory</a:t>
            </a:r>
          </a:p>
          <a:p>
            <a:endParaRPr lang="en-US" dirty="0">
              <a:solidFill>
                <a:srgbClr val="000000"/>
              </a:solidFill>
            </a:endParaRPr>
          </a:p>
          <a:p>
            <a:r>
              <a:rPr lang="en-US" i="1" dirty="0">
                <a:solidFill>
                  <a:srgbClr val="000000"/>
                </a:solidFill>
              </a:rPr>
              <a:t>Source:  </a:t>
            </a:r>
            <a:r>
              <a:rPr lang="en-US" dirty="0">
                <a:solidFill>
                  <a:srgbClr val="000000"/>
                </a:solidFill>
              </a:rPr>
              <a:t>https://www.cdc.gov/globalhealth/healthprotection/gddopscenter/how.html</a:t>
            </a:r>
          </a:p>
        </p:txBody>
      </p:sp>
      <p:sp>
        <p:nvSpPr>
          <p:cNvPr id="4" name="Slide Number Placeholder 3"/>
          <p:cNvSpPr>
            <a:spLocks noGrp="1"/>
          </p:cNvSpPr>
          <p:nvPr>
            <p:ph type="sldNum" sz="quarter" idx="10"/>
          </p:nvPr>
        </p:nvSpPr>
        <p:spPr/>
        <p:txBody>
          <a:bodyPr/>
          <a:lstStyle/>
          <a:p>
            <a:pPr>
              <a:defRPr/>
            </a:pPr>
            <a:fld id="{E66679C4-E472-45FE-8A1B-B53642263A1F}" type="slidenum">
              <a:rPr lang="en-US" smtClean="0"/>
              <a:pPr>
                <a:defRPr/>
              </a:pPr>
              <a:t>5</a:t>
            </a:fld>
            <a:endParaRPr lang="en-US" dirty="0"/>
          </a:p>
        </p:txBody>
      </p:sp>
    </p:spTree>
    <p:extLst>
      <p:ext uri="{BB962C8B-B14F-4D97-AF65-F5344CB8AC3E}">
        <p14:creationId xmlns:p14="http://schemas.microsoft.com/office/powerpoint/2010/main" val="305106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77500" lnSpcReduction="20000"/>
          </a:bodyPr>
          <a:lstStyle/>
          <a:p>
            <a:r>
              <a:rPr lang="en-US" sz="1300" dirty="0">
                <a:cs typeface="Times New Roman" panose="02020603050405020304" pitchFamily="18" charset="0"/>
              </a:rPr>
              <a:t>A central focus of GDD is the establishment and expansion of GDD Regional Centers, particularly in resource-constrained locations. CDC currently operates 10 GDD Regional Centers in the following locations:  1) Bangladesh, 2) Central America (Guatemala), 3) Central Asia (Kazakhstan), 4) China, 5) Egypt, 6) India, 7) Kenya, 8) South Africa, 9) the South Caucasus (Georgia) and 10) Thailand. </a:t>
            </a:r>
          </a:p>
          <a:p>
            <a:endParaRPr lang="en-US" sz="1300" dirty="0">
              <a:cs typeface="Times New Roman" panose="02020603050405020304" pitchFamily="18" charset="0"/>
            </a:endParaRPr>
          </a:p>
          <a:p>
            <a:r>
              <a:rPr lang="en-US" sz="1300" dirty="0">
                <a:cs typeface="Times New Roman" panose="02020603050405020304" pitchFamily="18" charset="0"/>
              </a:rPr>
              <a:t>Global Disease Detection Regional Centers are located in all WHO regions. Together with partners, Centers work directly with ministries of health to identify, control and combat priority infectious diseases. Regional Center locations are selected in consultation with invited countries, internal experts, WHO, and national and international partners, and is based on:</a:t>
            </a:r>
          </a:p>
          <a:p>
            <a:endParaRPr lang="en-US" sz="1300" dirty="0">
              <a:cs typeface="Times New Roman" panose="02020603050405020304" pitchFamily="18" charset="0"/>
            </a:endParaRPr>
          </a:p>
          <a:p>
            <a:pPr marL="184684" indent="-184684">
              <a:buFont typeface="Arial" pitchFamily="34" charset="0"/>
              <a:buChar char="•"/>
            </a:pPr>
            <a:r>
              <a:rPr lang="en-US" sz="1300" i="1" dirty="0">
                <a:cs typeface="Times New Roman" panose="02020603050405020304" pitchFamily="18" charset="0"/>
              </a:rPr>
              <a:t>Public health significance: </a:t>
            </a:r>
            <a:r>
              <a:rPr lang="en-US" sz="1300" dirty="0">
                <a:cs typeface="Times New Roman" panose="02020603050405020304" pitchFamily="18" charset="0"/>
              </a:rPr>
              <a:t>The country has a high population density or history of infectious diseases or expected potential for emerging diseases;</a:t>
            </a:r>
          </a:p>
          <a:p>
            <a:pPr marL="184684" indent="-184684">
              <a:buFont typeface="Arial" pitchFamily="34" charset="0"/>
              <a:buChar char="•"/>
            </a:pPr>
            <a:r>
              <a:rPr lang="en-US" sz="1300" i="1" dirty="0">
                <a:cs typeface="Times New Roman" panose="02020603050405020304" pitchFamily="18" charset="0"/>
              </a:rPr>
              <a:t>Country commitment: </a:t>
            </a:r>
            <a:r>
              <a:rPr lang="en-US" sz="1300" dirty="0">
                <a:cs typeface="Times New Roman" panose="02020603050405020304" pitchFamily="18" charset="0"/>
              </a:rPr>
              <a:t>The country supports and values partnership with CDC and will actively engage in collaborative activities and identify new partners;</a:t>
            </a:r>
          </a:p>
          <a:p>
            <a:pPr marL="184684" indent="-184684">
              <a:buFont typeface="Arial" pitchFamily="34" charset="0"/>
              <a:buChar char="•"/>
            </a:pPr>
            <a:r>
              <a:rPr lang="en-US" sz="1300" i="1" dirty="0">
                <a:cs typeface="Times New Roman" panose="02020603050405020304" pitchFamily="18" charset="0"/>
              </a:rPr>
              <a:t>Established CDC presence: </a:t>
            </a:r>
            <a:r>
              <a:rPr lang="en-US" sz="1300" dirty="0">
                <a:cs typeface="Times New Roman" panose="02020603050405020304" pitchFamily="18" charset="0"/>
              </a:rPr>
              <a:t>The country has an established, effective working relationship with CDC and supports CDC staff in-country;</a:t>
            </a:r>
          </a:p>
          <a:p>
            <a:pPr marL="184684" indent="-184684">
              <a:buFont typeface="Arial" pitchFamily="34" charset="0"/>
              <a:buChar char="•"/>
            </a:pPr>
            <a:r>
              <a:rPr lang="en-US" sz="1300" i="1" dirty="0">
                <a:cs typeface="Times New Roman" panose="02020603050405020304" pitchFamily="18" charset="0"/>
              </a:rPr>
              <a:t>Established regional reach: </a:t>
            </a:r>
            <a:r>
              <a:rPr lang="en-US" sz="1300" dirty="0">
                <a:cs typeface="Times New Roman" panose="02020603050405020304" pitchFamily="18" charset="0"/>
              </a:rPr>
              <a:t>The country has the infrastructure and regional stature to serve as regional resource, or is already acting as a regional leader in other arenas;</a:t>
            </a:r>
          </a:p>
          <a:p>
            <a:pPr marL="184684" indent="-184684">
              <a:buFont typeface="Arial" pitchFamily="34" charset="0"/>
              <a:buChar char="•"/>
            </a:pPr>
            <a:r>
              <a:rPr lang="en-US" sz="1300" i="1" dirty="0">
                <a:cs typeface="Times New Roman" panose="02020603050405020304" pitchFamily="18" charset="0"/>
              </a:rPr>
              <a:t>International partner presence: </a:t>
            </a:r>
            <a:r>
              <a:rPr lang="en-US" sz="1300" dirty="0">
                <a:cs typeface="Times New Roman" panose="02020603050405020304" pitchFamily="18" charset="0"/>
              </a:rPr>
              <a:t>The country has other U.S. Government agencies and international partners operating in-country.</a:t>
            </a:r>
          </a:p>
          <a:p>
            <a:endParaRPr lang="en-US" sz="1300" dirty="0"/>
          </a:p>
          <a:p>
            <a:r>
              <a:rPr lang="en-US" sz="1300" i="1" dirty="0"/>
              <a:t>Sources:  </a:t>
            </a:r>
          </a:p>
          <a:p>
            <a:pPr marL="241653" indent="-241653">
              <a:buAutoNum type="arabicPeriod"/>
            </a:pPr>
            <a:r>
              <a:rPr lang="en-US" sz="1300" dirty="0"/>
              <a:t>Montgomery, J.M., Woolverton, A., Hedges, S. </a:t>
            </a:r>
            <a:r>
              <a:rPr lang="en-US" sz="1300" i="1" dirty="0"/>
              <a:t>et al.</a:t>
            </a:r>
            <a:r>
              <a:rPr lang="en-US" sz="1300" dirty="0"/>
              <a:t> Ten years of global disease detection and counting: program accomplishments and lessons learned in building global health security. </a:t>
            </a:r>
            <a:r>
              <a:rPr lang="en-US" sz="1300" i="1" dirty="0"/>
              <a:t>BMC Public Health</a:t>
            </a:r>
            <a:r>
              <a:rPr lang="en-US" sz="1300" dirty="0"/>
              <a:t> </a:t>
            </a:r>
            <a:r>
              <a:rPr lang="en-US" sz="1300" b="1" dirty="0"/>
              <a:t>19, </a:t>
            </a:r>
            <a:r>
              <a:rPr lang="en-US" sz="1300" dirty="0"/>
              <a:t>510 (2019). https://doi.org/10.1186/s12889-019-6769-2</a:t>
            </a:r>
          </a:p>
          <a:p>
            <a:pPr marL="241653" indent="-241653">
              <a:buAutoNum type="arabicPeriod"/>
            </a:pPr>
            <a:r>
              <a:rPr lang="en-US" sz="1300" dirty="0"/>
              <a:t>https://www.cdc.gov/globalhealth/healthprotection/gdd/about.html</a:t>
            </a:r>
          </a:p>
        </p:txBody>
      </p:sp>
      <p:sp>
        <p:nvSpPr>
          <p:cNvPr id="4" name="Slide Number Placeholder 3"/>
          <p:cNvSpPr>
            <a:spLocks noGrp="1"/>
          </p:cNvSpPr>
          <p:nvPr>
            <p:ph type="sldNum" sz="quarter" idx="10"/>
          </p:nvPr>
        </p:nvSpPr>
        <p:spPr/>
        <p:txBody>
          <a:bodyPr/>
          <a:lstStyle/>
          <a:p>
            <a:fld id="{5333678F-039D-46EA-9185-170EC158E710}" type="slidenum">
              <a:rPr lang="en-US" smtClean="0"/>
              <a:t>6</a:t>
            </a:fld>
            <a:endParaRPr lang="en-US" dirty="0"/>
          </a:p>
        </p:txBody>
      </p:sp>
    </p:spTree>
    <p:extLst>
      <p:ext uri="{BB962C8B-B14F-4D97-AF65-F5344CB8AC3E}">
        <p14:creationId xmlns:p14="http://schemas.microsoft.com/office/powerpoint/2010/main" val="68978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77500" lnSpcReduction="20000"/>
          </a:bodyPr>
          <a:lstStyle/>
          <a:p>
            <a:pPr>
              <a:lnSpc>
                <a:spcPct val="120000"/>
              </a:lnSpc>
            </a:pPr>
            <a:r>
              <a:rPr lang="en-US" sz="1300" dirty="0">
                <a:solidFill>
                  <a:srgbClr val="000000"/>
                </a:solidFill>
                <a:cs typeface="Times New Roman" panose="02020603050405020304" pitchFamily="18" charset="0"/>
              </a:rPr>
              <a:t>Between 2006-2018, the GDD Program accomplished the following: (</a:t>
            </a:r>
            <a:r>
              <a:rPr lang="en-US" sz="1300" i="1" dirty="0">
                <a:solidFill>
                  <a:srgbClr val="000000"/>
                </a:solidFill>
                <a:cs typeface="Times New Roman" panose="02020603050405020304" pitchFamily="18" charset="0"/>
              </a:rPr>
              <a:t>this is not an exhaustive list</a:t>
            </a:r>
            <a:r>
              <a:rPr lang="en-US" sz="1300" dirty="0">
                <a:solidFill>
                  <a:srgbClr val="000000"/>
                </a:solidFill>
                <a:cs typeface="Times New Roman" panose="02020603050405020304" pitchFamily="18" charset="0"/>
              </a:rPr>
              <a:t>)</a:t>
            </a:r>
          </a:p>
          <a:p>
            <a:pPr>
              <a:lnSpc>
                <a:spcPct val="120000"/>
              </a:lnSpc>
            </a:pPr>
            <a:r>
              <a:rPr lang="en-US" sz="1300" b="1" dirty="0">
                <a:solidFill>
                  <a:srgbClr val="000000"/>
                </a:solidFill>
                <a:cs typeface="Times New Roman" panose="02020603050405020304" pitchFamily="18" charset="0"/>
              </a:rPr>
              <a:t>Outbreak Response- </a:t>
            </a:r>
            <a:r>
              <a:rPr lang="en-US" sz="1300" dirty="0">
                <a:solidFill>
                  <a:srgbClr val="000000"/>
                </a:solidFill>
                <a:cs typeface="Times New Roman" panose="02020603050405020304" pitchFamily="18" charset="0"/>
              </a:rPr>
              <a:t>Responded to more than 2375 disease outbreaks and other public health emergencies, including Ebola, anthrax, chikungunya, and influenza H7N9. Technical assistance included boots-on-the ground field response, the introduction of laboratory diagnostic tests and emergency response assistance to other PH emergencies, such as natural disasters. Response time for requests for assistance was 24 hours in 62% of the requests and an additional 19% between 24-48 hours. Sixty-seven percent (67%) of outbreaks received laboratory support and of these, 85% were given a confirmed cause of the outbreak.</a:t>
            </a:r>
            <a:endParaRPr lang="en-US" sz="1300" b="1" dirty="0">
              <a:solidFill>
                <a:srgbClr val="000000"/>
              </a:solidFill>
              <a:cs typeface="Times New Roman" panose="02020603050405020304" pitchFamily="18" charset="0"/>
            </a:endParaRPr>
          </a:p>
          <a:p>
            <a:pPr>
              <a:lnSpc>
                <a:spcPct val="120000"/>
              </a:lnSpc>
            </a:pPr>
            <a:r>
              <a:rPr lang="en-US" sz="1300" b="1" dirty="0">
                <a:solidFill>
                  <a:srgbClr val="000000"/>
                </a:solidFill>
                <a:cs typeface="Times New Roman" panose="02020603050405020304" pitchFamily="18" charset="0"/>
              </a:rPr>
              <a:t>Pathogen Detection &amp; Discovery- </a:t>
            </a:r>
            <a:r>
              <a:rPr lang="en-US" sz="1300" dirty="0">
                <a:solidFill>
                  <a:srgbClr val="000000"/>
                </a:solidFill>
                <a:cs typeface="Times New Roman" panose="02020603050405020304" pitchFamily="18" charset="0"/>
              </a:rPr>
              <a:t>Detected &amp; identified 83 pathogens that were new to the region in which they were discovered, of which 11 were new to the world and 7 presented with a new mode of transmission.</a:t>
            </a:r>
          </a:p>
          <a:p>
            <a:r>
              <a:rPr lang="en-US" sz="1300" b="1" dirty="0">
                <a:solidFill>
                  <a:srgbClr val="000000"/>
                </a:solidFill>
                <a:cs typeface="Times New Roman" panose="02020603050405020304" pitchFamily="18" charset="0"/>
              </a:rPr>
              <a:t>Training</a:t>
            </a:r>
            <a:r>
              <a:rPr lang="en-US" sz="1300" dirty="0">
                <a:solidFill>
                  <a:srgbClr val="000000"/>
                </a:solidFill>
                <a:cs typeface="Times New Roman" panose="02020603050405020304" pitchFamily="18" charset="0"/>
              </a:rPr>
              <a:t>- </a:t>
            </a:r>
            <a:r>
              <a:rPr lang="en-US" sz="1300" dirty="0">
                <a:cs typeface="Times New Roman" panose="02020603050405020304" pitchFamily="18" charset="0"/>
              </a:rPr>
              <a:t>The GDD Program helped build a global health workforce to improve the quality of epidemiology and laboratory sciences, thus improving country capacity to prevent, detect, and respond to new threats.. GDD Regional Center staff and partners held nearly 4,000 training sessions and trained more than 131,500 health care and public health professionals in a range of topics including, but not limited to:  1) Epidemiology, Surveillance, and Laboratory; 2) Emergency Management; and 3) Health and Risk Communication.</a:t>
            </a:r>
          </a:p>
          <a:p>
            <a:pPr defTabSz="966612">
              <a:lnSpc>
                <a:spcPct val="120000"/>
              </a:lnSpc>
              <a:defRPr/>
            </a:pPr>
            <a:r>
              <a:rPr lang="en-US" sz="1300" b="1" dirty="0">
                <a:solidFill>
                  <a:srgbClr val="000000"/>
                </a:solidFill>
                <a:cs typeface="Times New Roman" panose="02020603050405020304" pitchFamily="18" charset="0"/>
              </a:rPr>
              <a:t>Strengthening of Public Health Laboratory Systems-</a:t>
            </a:r>
            <a:r>
              <a:rPr lang="en-US" sz="1300" dirty="0">
                <a:solidFill>
                  <a:srgbClr val="000000"/>
                </a:solidFill>
                <a:cs typeface="Times New Roman" panose="02020603050405020304" pitchFamily="18" charset="0"/>
              </a:rPr>
              <a:t>Introduced 545 diagnostic tests to country labs, and certified over 400 biological safety cabinets (BSCs) by supporting biosafety certification.</a:t>
            </a:r>
            <a:endParaRPr lang="en-US" sz="1300" b="1" dirty="0">
              <a:solidFill>
                <a:srgbClr val="000000"/>
              </a:solidFill>
              <a:cs typeface="Times New Roman" panose="02020603050405020304" pitchFamily="18" charset="0"/>
            </a:endParaRPr>
          </a:p>
          <a:p>
            <a:pPr>
              <a:lnSpc>
                <a:spcPct val="120000"/>
              </a:lnSpc>
            </a:pPr>
            <a:endParaRPr lang="en-US" sz="1300" dirty="0">
              <a:solidFill>
                <a:srgbClr val="000000"/>
              </a:solidFill>
              <a:cs typeface="Times New Roman" panose="02020603050405020304" pitchFamily="18" charset="0"/>
            </a:endParaRPr>
          </a:p>
          <a:p>
            <a:pPr>
              <a:lnSpc>
                <a:spcPct val="120000"/>
              </a:lnSpc>
            </a:pPr>
            <a:r>
              <a:rPr lang="en-US" sz="1300" i="1" dirty="0">
                <a:solidFill>
                  <a:srgbClr val="000000"/>
                </a:solidFill>
                <a:cs typeface="Times New Roman" panose="02020603050405020304" pitchFamily="18" charset="0"/>
              </a:rPr>
              <a:t>Source:</a:t>
            </a:r>
            <a:r>
              <a:rPr lang="en-US" sz="1300" dirty="0">
                <a:solidFill>
                  <a:srgbClr val="000000"/>
                </a:solidFill>
                <a:cs typeface="Times New Roman" panose="02020603050405020304" pitchFamily="18" charset="0"/>
              </a:rPr>
              <a:t>  </a:t>
            </a:r>
          </a:p>
          <a:p>
            <a:r>
              <a:rPr lang="en-US" sz="1300" dirty="0">
                <a:cs typeface="Times New Roman" panose="02020603050405020304" pitchFamily="18" charset="0"/>
              </a:rPr>
              <a:t>Global Disease Detection (GDD) Program: 2004-2018 History and Accomplishments; https://www.cdc.gov/globalhealth/healthprotection/gdd/gdd-accomplishments.html?CDC_AA_refVal=https%3A%2F%2Fwww.cdc.gov%2Fglobalhealth%2Fhealthprotection%2Fgdd%2Fwhat-we-do.html</a:t>
            </a:r>
          </a:p>
        </p:txBody>
      </p:sp>
      <p:sp>
        <p:nvSpPr>
          <p:cNvPr id="4" name="Slide Number Placeholder 3"/>
          <p:cNvSpPr>
            <a:spLocks noGrp="1"/>
          </p:cNvSpPr>
          <p:nvPr>
            <p:ph type="sldNum" sz="quarter" idx="10"/>
          </p:nvPr>
        </p:nvSpPr>
        <p:spPr/>
        <p:txBody>
          <a:bodyPr/>
          <a:lstStyle/>
          <a:p>
            <a:fld id="{5333678F-039D-46EA-9185-170EC158E710}" type="slidenum">
              <a:rPr lang="en-US" smtClean="0"/>
              <a:t>7</a:t>
            </a:fld>
            <a:endParaRPr lang="en-US" dirty="0"/>
          </a:p>
        </p:txBody>
      </p:sp>
    </p:spTree>
    <p:extLst>
      <p:ext uri="{BB962C8B-B14F-4D97-AF65-F5344CB8AC3E}">
        <p14:creationId xmlns:p14="http://schemas.microsoft.com/office/powerpoint/2010/main" val="2198372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300" dirty="0">
                <a:solidFill>
                  <a:srgbClr val="000000"/>
                </a:solidFill>
                <a:cs typeface="Times New Roman" panose="02020603050405020304" pitchFamily="18" charset="0"/>
              </a:rPr>
              <a:t>Click on the link on this slide or cut and paste the link into your browser.  It links to a 5 ½ minute video on global disease surveillance being conducted in Kibera, Kenya. Kenya is one of the GDD Centers. This mini-documentary chronicles how the U.S. reaches out to Kenya's largest poverty-stricken area to offer aid in disease prevention and control.  In Kibera, 30,000 residents routinely confer with community outreach workers in a surveillance campaign to learn more about emerging diseases, and simultaneously provide care for the families taking part. This provides a case example of surveillance in a low resource setting or LRS.,  Infectious diseases cross all borders, but those affecting low resource settings create additional surveillance challenges. These includes Ebola virus and COVID-19. Global health security is not just a health issue; a crisis such as SARS or Ebola can devastate economies and keep countries from developing. The World Bank Group estimates that Guinea, Liberia, and Sierra Leone together will have lost at least $1.6 billion in forgone economic growth in 2015 as a result of the Ebola epidemic. The impact of this kind of economic devastation reaches farther and wider than ever.</a:t>
            </a:r>
          </a:p>
          <a:p>
            <a:endParaRPr lang="en-US" sz="1300" dirty="0">
              <a:solidFill>
                <a:srgbClr val="000000"/>
              </a:solidFill>
              <a:cs typeface="Times New Roman" panose="02020603050405020304" pitchFamily="18" charset="0"/>
            </a:endParaRPr>
          </a:p>
          <a:p>
            <a:r>
              <a:rPr lang="en-US" sz="1300" i="1" dirty="0">
                <a:solidFill>
                  <a:srgbClr val="000000"/>
                </a:solidFill>
                <a:cs typeface="Times New Roman" panose="02020603050405020304" pitchFamily="18" charset="0"/>
              </a:rPr>
              <a:t>Source of map image:  </a:t>
            </a:r>
            <a:r>
              <a:rPr lang="en-US" sz="1300" dirty="0">
                <a:solidFill>
                  <a:srgbClr val="000000"/>
                </a:solidFill>
                <a:cs typeface="Times New Roman" panose="02020603050405020304" pitchFamily="18" charset="0"/>
              </a:rPr>
              <a:t>https://upload.wikimedia.org/wikipedia/commons/thumb/0/04/Nairobi_slums_area.svg/616px-Nairobi_slums_area.svg.png</a:t>
            </a:r>
          </a:p>
        </p:txBody>
      </p:sp>
      <p:sp>
        <p:nvSpPr>
          <p:cNvPr id="4" name="Slide Number Placeholder 3"/>
          <p:cNvSpPr>
            <a:spLocks noGrp="1"/>
          </p:cNvSpPr>
          <p:nvPr>
            <p:ph type="sldNum" sz="quarter" idx="10"/>
          </p:nvPr>
        </p:nvSpPr>
        <p:spPr/>
        <p:txBody>
          <a:bodyPr/>
          <a:lstStyle/>
          <a:p>
            <a:fld id="{5333678F-039D-46EA-9185-170EC158E710}" type="slidenum">
              <a:rPr lang="en-US" smtClean="0"/>
              <a:t>8</a:t>
            </a:fld>
            <a:endParaRPr lang="en-US" dirty="0"/>
          </a:p>
        </p:txBody>
      </p:sp>
    </p:spTree>
    <p:extLst>
      <p:ext uri="{BB962C8B-B14F-4D97-AF65-F5344CB8AC3E}">
        <p14:creationId xmlns:p14="http://schemas.microsoft.com/office/powerpoint/2010/main" val="87692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lnSpcReduction="10000"/>
          </a:bodyPr>
          <a:lstStyle/>
          <a:p>
            <a:r>
              <a:rPr lang="en-US" dirty="0">
                <a:latin typeface="Times New Roman" pitchFamily="18" charset="0"/>
                <a:cs typeface="Times New Roman" panose="02020603050405020304" pitchFamily="18" charset="0"/>
              </a:rPr>
              <a:t>We will now outline issues regarding surveillance in low-resource</a:t>
            </a:r>
            <a:r>
              <a:rPr lang="en-US" baseline="0" dirty="0">
                <a:latin typeface="Times New Roman" pitchFamily="18" charset="0"/>
                <a:cs typeface="Times New Roman" panose="02020603050405020304" pitchFamily="18" charset="0"/>
              </a:rPr>
              <a:t> settings (LRS).  There are an increasing number of organizations, partnerships, regional and global networks operating within the global domain of surveillance.  The World Health Organization (WHO) still provides overall global leadership on public health surveillance but operates with decreased funding within a number of increasing organizations.  Examples of others include the Global Alliance for Vaccines and Immunizations (GAVI), the Global Fund for AIDS, TB and Malaria (GFATM), Google.org, the Bill and Melinda Gates Foundation, and the Rockefeller Foundation. There has also been a rise in networks that support, coordinate and harmonize surveillance. These include the INDEPTH Network, Demographic Surveillance Systems, International Emerging Infections Program (IEIP) and as we have discussed earlier, the Global Disease Detection Program.  </a:t>
            </a:r>
            <a:r>
              <a:rPr lang="en-US" dirty="0">
                <a:latin typeface="Times New Roman" pitchFamily="18" charset="0"/>
                <a:cs typeface="Times New Roman" panose="02020603050405020304" pitchFamily="18" charset="0"/>
              </a:rPr>
              <a:t>Such programs can be of immense benefit to poorer countries as they often provide additional resources, new partners with which to interact and gain support for surveillance activities, and assistance with new technologies. On the other hand, new challenges can be created. There is</a:t>
            </a:r>
            <a:r>
              <a:rPr lang="en-US" baseline="0" dirty="0">
                <a:latin typeface="Times New Roman" pitchFamily="18" charset="0"/>
                <a:cs typeface="Times New Roman" panose="02020603050405020304" pitchFamily="18" charset="0"/>
              </a:rPr>
              <a:t> no “relied upon formula” by which organizations or partners distribute resources. Engaging in partnerships and receiving resources might entail the countries being assisted to have to purchase or use equipment that complicates already existing broader surveillance programs. In addition, such countries may then divert efforts and resources from the national health system in order to participate in specific surveillance projects for which they have received funding. </a:t>
            </a:r>
          </a:p>
          <a:p>
            <a:endParaRPr lang="en-US" baseline="0" dirty="0">
              <a:latin typeface="Times New Roman" pitchFamily="18" charset="0"/>
              <a:cs typeface="Times New Roman" panose="02020603050405020304" pitchFamily="18" charset="0"/>
            </a:endParaRPr>
          </a:p>
          <a:p>
            <a:pPr defTabSz="966612" eaLnBrk="1" fontAlgn="auto" hangingPunct="1">
              <a:spcBef>
                <a:spcPts val="0"/>
              </a:spcBef>
              <a:spcAft>
                <a:spcPts val="0"/>
              </a:spcAft>
              <a:defRPr/>
            </a:pPr>
            <a:r>
              <a:rPr lang="en-US" i="1" baseline="0" dirty="0">
                <a:latin typeface="Times New Roman" pitchFamily="18" charset="0"/>
                <a:cs typeface="Times New Roman" panose="02020603050405020304" pitchFamily="18" charset="0"/>
              </a:rPr>
              <a:t>References:  </a:t>
            </a:r>
            <a:r>
              <a:rPr lang="en-US" i="0" baseline="0" dirty="0">
                <a:latin typeface="Times New Roman" pitchFamily="18" charset="0"/>
                <a:cs typeface="Times New Roman" panose="02020603050405020304" pitchFamily="18" charset="0"/>
              </a:rPr>
              <a:t>Supplemental</a:t>
            </a:r>
            <a:r>
              <a:rPr lang="en-US" baseline="0" dirty="0">
                <a:latin typeface="Times New Roman" pitchFamily="18" charset="0"/>
                <a:cs typeface="Times New Roman" panose="02020603050405020304" pitchFamily="18" charset="0"/>
              </a:rPr>
              <a:t> text reading, pages 357-362.</a:t>
            </a:r>
            <a:endParaRPr lang="en-US" dirty="0">
              <a:latin typeface="Times New Roman"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6AC8CA3-BF30-4352-8CA9-F1E00DE75526}" type="slidenum">
              <a:rPr lang="en-US" smtClean="0"/>
              <a:pPr/>
              <a:t>9</a:t>
            </a:fld>
            <a:endParaRPr lang="en-US" dirty="0"/>
          </a:p>
        </p:txBody>
      </p:sp>
    </p:spTree>
    <p:extLst>
      <p:ext uri="{BB962C8B-B14F-4D97-AF65-F5344CB8AC3E}">
        <p14:creationId xmlns:p14="http://schemas.microsoft.com/office/powerpoint/2010/main" val="4196496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B1377C-B331-47ED-9A2E-7A57CB8F6AA3}" type="slidenum">
              <a:rPr lang="en-US" smtClean="0">
                <a:solidFill>
                  <a:prstClr val="black">
                    <a:tint val="75000"/>
                  </a:prstClr>
                </a:solidFill>
              </a:rPr>
              <a:pPr/>
              <a:t>‹#›</a:t>
            </a:fld>
            <a:endParaRPr lang="en-US" dirty="0">
              <a:solidFill>
                <a:prstClr val="black">
                  <a:tint val="75000"/>
                </a:prstClr>
              </a:solidFill>
            </a:endParaRPr>
          </a:p>
        </p:txBody>
      </p:sp>
      <p:sp>
        <p:nvSpPr>
          <p:cNvPr id="3" name="TextBox 2"/>
          <p:cNvSpPr txBox="1"/>
          <p:nvPr userDrawn="1"/>
        </p:nvSpPr>
        <p:spPr>
          <a:xfrm>
            <a:off x="3429000" y="2819400"/>
            <a:ext cx="5562600" cy="461665"/>
          </a:xfrm>
          <a:prstGeom prst="rect">
            <a:avLst/>
          </a:prstGeom>
          <a:noFill/>
        </p:spPr>
        <p:txBody>
          <a:bodyPr wrap="square" rtlCol="0">
            <a:spAutoFit/>
          </a:bodyPr>
          <a:lstStyle/>
          <a:p>
            <a:endParaRPr lang="en-US" sz="2400"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Subtitle 4"/>
          <p:cNvSpPr txBox="1">
            <a:spLocks/>
          </p:cNvSpPr>
          <p:nvPr userDrawn="1"/>
        </p:nvSpPr>
        <p:spPr>
          <a:xfrm>
            <a:off x="2133600" y="4724400"/>
            <a:ext cx="64770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auto">
              <a:spcAft>
                <a:spcPts val="0"/>
              </a:spcAft>
              <a:buFont typeface="Arial" panose="020B0604020202020204" pitchFamily="34" charset="0"/>
              <a:buNone/>
            </a:pPr>
            <a:r>
              <a:rPr lang="en-US" sz="2400" dirty="0">
                <a:solidFill>
                  <a:schemeClr val="accent5">
                    <a:lumMod val="50000"/>
                  </a:schemeClr>
                </a:solidFill>
                <a:latin typeface="Arial" panose="020B0604020202020204" pitchFamily="34" charset="0"/>
                <a:cs typeface="Arial" panose="020B0604020202020204" pitchFamily="34" charset="0"/>
              </a:rPr>
              <a:t>Donna Haiduven, PhD, RN, CIC, CPH, FAPIC</a:t>
            </a:r>
          </a:p>
        </p:txBody>
      </p:sp>
    </p:spTree>
    <p:custDataLst>
      <p:tags r:id="rId1"/>
    </p:custDataLst>
    <p:extLst>
      <p:ext uri="{BB962C8B-B14F-4D97-AF65-F5344CB8AC3E}">
        <p14:creationId xmlns:p14="http://schemas.microsoft.com/office/powerpoint/2010/main" val="223952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B1377C-B331-47ED-9A2E-7A57CB8F6AA3}"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txBox="1">
            <a:spLocks/>
          </p:cNvSpPr>
          <p:nvPr userDrawn="1"/>
        </p:nvSpPr>
        <p:spPr>
          <a:xfrm>
            <a:off x="3124200" y="6324600"/>
            <a:ext cx="2895600" cy="533400"/>
          </a:xfrm>
          <a:prstGeom prst="rect">
            <a:avLst/>
          </a:prstGeom>
        </p:spPr>
        <p:txBody>
          <a:bodyPr vert="horz" lIns="91440" tIns="45720" rIns="91440" bIns="45720" rtlCol="0" anchor="ctr"/>
          <a:lstStyle/>
          <a:p>
            <a:pPr algn="ctr" eaLnBrk="1" fontAlgn="auto" hangingPunct="1">
              <a:spcBef>
                <a:spcPts val="0"/>
              </a:spcBef>
              <a:spcAft>
                <a:spcPts val="0"/>
              </a:spcAft>
              <a:defRPr/>
            </a:pPr>
            <a:r>
              <a:rPr lang="en-US" sz="1200" dirty="0">
                <a:solidFill>
                  <a:prstClr val="white"/>
                </a:solidFill>
                <a:latin typeface="Calibri"/>
                <a:ea typeface="+mn-ea"/>
              </a:rPr>
              <a:t>©DJH</a:t>
            </a:r>
          </a:p>
        </p:txBody>
      </p:sp>
      <p:grpSp>
        <p:nvGrpSpPr>
          <p:cNvPr id="13" name="Group 12"/>
          <p:cNvGrpSpPr/>
          <p:nvPr userDrawn="1"/>
        </p:nvGrpSpPr>
        <p:grpSpPr>
          <a:xfrm>
            <a:off x="0" y="4688"/>
            <a:ext cx="9144000" cy="6853312"/>
            <a:chOff x="0" y="4688"/>
            <a:chExt cx="9144000" cy="6853312"/>
          </a:xfrm>
        </p:grpSpPr>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92291"/>
            <a:stretch/>
          </p:blipFill>
          <p:spPr>
            <a:xfrm>
              <a:off x="0" y="4688"/>
              <a:ext cx="9144000" cy="528712"/>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t="92893"/>
            <a:stretch/>
          </p:blipFill>
          <p:spPr>
            <a:xfrm>
              <a:off x="0" y="6370637"/>
              <a:ext cx="9144000" cy="487363"/>
            </a:xfrm>
            <a:prstGeom prst="rect">
              <a:avLst/>
            </a:prstGeom>
          </p:spPr>
        </p:pic>
        <p:sp>
          <p:nvSpPr>
            <p:cNvPr id="16" name="Footer Placeholder 4"/>
            <p:cNvSpPr txBox="1">
              <a:spLocks/>
            </p:cNvSpPr>
            <p:nvPr userDrawn="1"/>
          </p:nvSpPr>
          <p:spPr>
            <a:xfrm>
              <a:off x="3276600" y="6324600"/>
              <a:ext cx="2895600" cy="5334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©DJH</a:t>
              </a:r>
            </a:p>
          </p:txBody>
        </p:sp>
      </p:grpSp>
    </p:spTree>
    <p:custDataLst>
      <p:tags r:id="rId1"/>
    </p:custDataLst>
    <p:extLst>
      <p:ext uri="{BB962C8B-B14F-4D97-AF65-F5344CB8AC3E}">
        <p14:creationId xmlns:p14="http://schemas.microsoft.com/office/powerpoint/2010/main" val="300570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B1377C-B331-47ED-9A2E-7A57CB8F6AA3}"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txBox="1">
            <a:spLocks/>
          </p:cNvSpPr>
          <p:nvPr userDrawn="1"/>
        </p:nvSpPr>
        <p:spPr>
          <a:xfrm>
            <a:off x="3124200" y="6324600"/>
            <a:ext cx="2895600" cy="533400"/>
          </a:xfrm>
          <a:prstGeom prst="rect">
            <a:avLst/>
          </a:prstGeom>
        </p:spPr>
        <p:txBody>
          <a:bodyPr vert="horz" lIns="91440" tIns="45720" rIns="91440" bIns="45720" rtlCol="0" anchor="ctr"/>
          <a:lstStyle/>
          <a:p>
            <a:pPr algn="ctr" eaLnBrk="1" fontAlgn="auto" hangingPunct="1">
              <a:spcBef>
                <a:spcPts val="0"/>
              </a:spcBef>
              <a:spcAft>
                <a:spcPts val="0"/>
              </a:spcAft>
              <a:defRPr/>
            </a:pPr>
            <a:r>
              <a:rPr lang="en-US" sz="1200" dirty="0">
                <a:solidFill>
                  <a:prstClr val="white"/>
                </a:solidFill>
                <a:latin typeface="Calibri"/>
                <a:ea typeface="+mn-ea"/>
              </a:rPr>
              <a:t>©DJH</a:t>
            </a:r>
          </a:p>
        </p:txBody>
      </p:sp>
      <p:grpSp>
        <p:nvGrpSpPr>
          <p:cNvPr id="13" name="Group 12"/>
          <p:cNvGrpSpPr/>
          <p:nvPr userDrawn="1"/>
        </p:nvGrpSpPr>
        <p:grpSpPr>
          <a:xfrm>
            <a:off x="0" y="4688"/>
            <a:ext cx="9144000" cy="6853312"/>
            <a:chOff x="0" y="4688"/>
            <a:chExt cx="9144000" cy="6853312"/>
          </a:xfrm>
        </p:grpSpPr>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92291"/>
            <a:stretch/>
          </p:blipFill>
          <p:spPr>
            <a:xfrm>
              <a:off x="0" y="4688"/>
              <a:ext cx="9144000" cy="528712"/>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t="92893"/>
            <a:stretch/>
          </p:blipFill>
          <p:spPr>
            <a:xfrm>
              <a:off x="0" y="6370637"/>
              <a:ext cx="9144000" cy="487363"/>
            </a:xfrm>
            <a:prstGeom prst="rect">
              <a:avLst/>
            </a:prstGeom>
          </p:spPr>
        </p:pic>
        <p:sp>
          <p:nvSpPr>
            <p:cNvPr id="16" name="Footer Placeholder 4"/>
            <p:cNvSpPr txBox="1">
              <a:spLocks/>
            </p:cNvSpPr>
            <p:nvPr userDrawn="1"/>
          </p:nvSpPr>
          <p:spPr>
            <a:xfrm>
              <a:off x="3276600" y="6324600"/>
              <a:ext cx="2895600" cy="5334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©DJH</a:t>
              </a:r>
            </a:p>
          </p:txBody>
        </p:sp>
      </p:grpSp>
    </p:spTree>
    <p:custDataLst>
      <p:tags r:id="rId1"/>
    </p:custDataLst>
    <p:extLst>
      <p:ext uri="{BB962C8B-B14F-4D97-AF65-F5344CB8AC3E}">
        <p14:creationId xmlns:p14="http://schemas.microsoft.com/office/powerpoint/2010/main" val="422212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lvl1pPr>
              <a:defRPr b="1">
                <a:solidFill>
                  <a:srgbClr val="008080"/>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874837"/>
            <a:ext cx="8229600" cy="4297363"/>
          </a:xfrm>
        </p:spPr>
        <p:txBody>
          <a:bodyPr/>
          <a:lstStyle>
            <a:lvl1pPr>
              <a:lnSpc>
                <a:spcPct val="85000"/>
              </a:lnSpc>
              <a:spcBef>
                <a:spcPts val="600"/>
              </a:spcBef>
              <a:spcAft>
                <a:spcPts val="600"/>
              </a:spcAft>
              <a:defRPr sz="3200">
                <a:latin typeface="+mn-lt"/>
              </a:defRPr>
            </a:lvl1pPr>
            <a:lvl2pPr>
              <a:lnSpc>
                <a:spcPct val="85000"/>
              </a:lnSpc>
              <a:spcBef>
                <a:spcPts val="600"/>
              </a:spcBef>
              <a:spcAft>
                <a:spcPts val="600"/>
              </a:spcAft>
              <a:defRPr sz="3200">
                <a:latin typeface="+mn-lt"/>
              </a:defRPr>
            </a:lvl2pPr>
            <a:lvl3pPr>
              <a:lnSpc>
                <a:spcPct val="85000"/>
              </a:lnSpc>
              <a:spcBef>
                <a:spcPts val="600"/>
              </a:spcBef>
              <a:spcAft>
                <a:spcPts val="600"/>
              </a:spcAft>
              <a:defRPr sz="3200">
                <a:latin typeface="+mn-lt"/>
              </a:defRPr>
            </a:lvl3pPr>
            <a:lvl4pPr>
              <a:lnSpc>
                <a:spcPct val="85000"/>
              </a:lnSpc>
              <a:spcBef>
                <a:spcPts val="600"/>
              </a:spcBef>
              <a:spcAft>
                <a:spcPts val="600"/>
              </a:spcAft>
              <a:defRPr sz="3200">
                <a:latin typeface="+mn-lt"/>
              </a:defRPr>
            </a:lvl4pPr>
            <a:lvl5pPr>
              <a:lnSpc>
                <a:spcPct val="85000"/>
              </a:lnSpc>
              <a:spcBef>
                <a:spcPts val="600"/>
              </a:spcBef>
              <a:spcAft>
                <a:spcPts val="600"/>
              </a:spcAft>
              <a:defRPr sz="3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txBox="1">
            <a:spLocks/>
          </p:cNvSpPr>
          <p:nvPr userDrawn="1"/>
        </p:nvSpPr>
        <p:spPr>
          <a:xfrm>
            <a:off x="3124200" y="6324600"/>
            <a:ext cx="2895600" cy="533400"/>
          </a:xfrm>
          <a:prstGeom prst="rect">
            <a:avLst/>
          </a:prstGeom>
        </p:spPr>
        <p:txBody>
          <a:bodyPr vert="horz" lIns="91440" tIns="45720" rIns="91440" bIns="45720" rtlCol="0" anchor="ctr"/>
          <a:lstStyle/>
          <a:p>
            <a:pPr algn="ctr" eaLnBrk="1" fontAlgn="auto" hangingPunct="1">
              <a:spcBef>
                <a:spcPts val="0"/>
              </a:spcBef>
              <a:spcAft>
                <a:spcPts val="0"/>
              </a:spcAft>
              <a:defRPr/>
            </a:pPr>
            <a:r>
              <a:rPr lang="en-US" sz="1200" dirty="0">
                <a:solidFill>
                  <a:prstClr val="white"/>
                </a:solidFill>
                <a:latin typeface="Calibri"/>
                <a:ea typeface="+mn-ea"/>
              </a:rPr>
              <a:t>©DJH</a:t>
            </a:r>
          </a:p>
        </p:txBody>
      </p:sp>
      <p:grpSp>
        <p:nvGrpSpPr>
          <p:cNvPr id="13" name="Group 12"/>
          <p:cNvGrpSpPr/>
          <p:nvPr userDrawn="1"/>
        </p:nvGrpSpPr>
        <p:grpSpPr>
          <a:xfrm>
            <a:off x="0" y="4688"/>
            <a:ext cx="9144000" cy="6853312"/>
            <a:chOff x="0" y="4688"/>
            <a:chExt cx="9144000" cy="6853312"/>
          </a:xfrm>
        </p:grpSpPr>
        <p:pic>
          <p:nvPicPr>
            <p:cNvPr id="4" name="Picture 3"/>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92291"/>
            <a:stretch/>
          </p:blipFill>
          <p:spPr>
            <a:xfrm>
              <a:off x="0" y="4688"/>
              <a:ext cx="9144000" cy="528712"/>
            </a:xfrm>
            <a:prstGeom prst="rect">
              <a:avLst/>
            </a:prstGeom>
          </p:spPr>
        </p:pic>
        <p:pic>
          <p:nvPicPr>
            <p:cNvPr id="8" name="Picture 7"/>
            <p:cNvPicPr>
              <a:picLocks noChangeAspect="1"/>
            </p:cNvPicPr>
            <p:nvPr userDrawn="1">
              <p:custDataLst>
                <p:tags r:id="rId3"/>
              </p:custDataLst>
            </p:nvPr>
          </p:nvPicPr>
          <p:blipFill rotWithShape="1">
            <a:blip r:embed="rId6" cstate="print">
              <a:extLst>
                <a:ext uri="{28A0092B-C50C-407E-A947-70E740481C1C}">
                  <a14:useLocalDpi xmlns:a14="http://schemas.microsoft.com/office/drawing/2010/main" val="0"/>
                </a:ext>
              </a:extLst>
            </a:blip>
            <a:srcRect t="92893"/>
            <a:stretch/>
          </p:blipFill>
          <p:spPr>
            <a:xfrm>
              <a:off x="0" y="6370637"/>
              <a:ext cx="9144000" cy="487363"/>
            </a:xfrm>
            <a:prstGeom prst="rect">
              <a:avLst/>
            </a:prstGeom>
          </p:spPr>
        </p:pic>
        <p:sp>
          <p:nvSpPr>
            <p:cNvPr id="12" name="Footer Placeholder 4"/>
            <p:cNvSpPr txBox="1">
              <a:spLocks/>
            </p:cNvSpPr>
            <p:nvPr userDrawn="1">
              <p:custDataLst>
                <p:tags r:id="rId4"/>
              </p:custDataLst>
            </p:nvPr>
          </p:nvSpPr>
          <p:spPr>
            <a:xfrm>
              <a:off x="3276600" y="6324600"/>
              <a:ext cx="2895600" cy="5334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©DJH</a:t>
              </a:r>
            </a:p>
          </p:txBody>
        </p:sp>
      </p:grpSp>
    </p:spTree>
    <p:custDataLst>
      <p:tags r:id="rId1"/>
    </p:custDataLst>
    <p:extLst>
      <p:ext uri="{BB962C8B-B14F-4D97-AF65-F5344CB8AC3E}">
        <p14:creationId xmlns:p14="http://schemas.microsoft.com/office/powerpoint/2010/main" val="4115858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B1377C-B331-47ED-9A2E-7A57CB8F6AA3}"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txBox="1">
            <a:spLocks/>
          </p:cNvSpPr>
          <p:nvPr userDrawn="1"/>
        </p:nvSpPr>
        <p:spPr>
          <a:xfrm>
            <a:off x="3124200" y="6324600"/>
            <a:ext cx="2895600" cy="533400"/>
          </a:xfrm>
          <a:prstGeom prst="rect">
            <a:avLst/>
          </a:prstGeom>
        </p:spPr>
        <p:txBody>
          <a:bodyPr vert="horz" lIns="91440" tIns="45720" rIns="91440" bIns="45720" rtlCol="0" anchor="ctr"/>
          <a:lstStyle/>
          <a:p>
            <a:pPr algn="ctr" eaLnBrk="1" fontAlgn="auto" hangingPunct="1">
              <a:spcBef>
                <a:spcPts val="0"/>
              </a:spcBef>
              <a:spcAft>
                <a:spcPts val="0"/>
              </a:spcAft>
              <a:defRPr/>
            </a:pPr>
            <a:r>
              <a:rPr lang="en-US" sz="1200" dirty="0">
                <a:solidFill>
                  <a:prstClr val="white"/>
                </a:solidFill>
                <a:latin typeface="Calibri"/>
                <a:ea typeface="+mn-ea"/>
              </a:rPr>
              <a:t>©DJH</a:t>
            </a:r>
          </a:p>
        </p:txBody>
      </p:sp>
      <p:grpSp>
        <p:nvGrpSpPr>
          <p:cNvPr id="13" name="Group 12"/>
          <p:cNvGrpSpPr/>
          <p:nvPr userDrawn="1"/>
        </p:nvGrpSpPr>
        <p:grpSpPr>
          <a:xfrm>
            <a:off x="0" y="4688"/>
            <a:ext cx="9144000" cy="6853312"/>
            <a:chOff x="0" y="4688"/>
            <a:chExt cx="9144000" cy="6853312"/>
          </a:xfrm>
        </p:grpSpPr>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92291"/>
            <a:stretch/>
          </p:blipFill>
          <p:spPr>
            <a:xfrm>
              <a:off x="0" y="4688"/>
              <a:ext cx="9144000" cy="528712"/>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t="92893"/>
            <a:stretch/>
          </p:blipFill>
          <p:spPr>
            <a:xfrm>
              <a:off x="0" y="6370637"/>
              <a:ext cx="9144000" cy="487363"/>
            </a:xfrm>
            <a:prstGeom prst="rect">
              <a:avLst/>
            </a:prstGeom>
          </p:spPr>
        </p:pic>
        <p:sp>
          <p:nvSpPr>
            <p:cNvPr id="16" name="Footer Placeholder 4"/>
            <p:cNvSpPr txBox="1">
              <a:spLocks/>
            </p:cNvSpPr>
            <p:nvPr userDrawn="1"/>
          </p:nvSpPr>
          <p:spPr>
            <a:xfrm>
              <a:off x="3276600" y="6324600"/>
              <a:ext cx="2895600" cy="5334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©DJH</a:t>
              </a:r>
            </a:p>
          </p:txBody>
        </p:sp>
      </p:grpSp>
    </p:spTree>
    <p:custDataLst>
      <p:tags r:id="rId1"/>
    </p:custDataLst>
    <p:extLst>
      <p:ext uri="{BB962C8B-B14F-4D97-AF65-F5344CB8AC3E}">
        <p14:creationId xmlns:p14="http://schemas.microsoft.com/office/powerpoint/2010/main" val="97171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lvl1pPr>
              <a:defRPr b="1">
                <a:solidFill>
                  <a:srgbClr val="008080"/>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B1377C-B331-47ED-9A2E-7A57CB8F6AA3}"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4"/>
          <p:cNvSpPr txBox="1">
            <a:spLocks/>
          </p:cNvSpPr>
          <p:nvPr userDrawn="1"/>
        </p:nvSpPr>
        <p:spPr>
          <a:xfrm>
            <a:off x="3124200" y="6324600"/>
            <a:ext cx="2895600" cy="533400"/>
          </a:xfrm>
          <a:prstGeom prst="rect">
            <a:avLst/>
          </a:prstGeom>
        </p:spPr>
        <p:txBody>
          <a:bodyPr vert="horz" lIns="91440" tIns="45720" rIns="91440" bIns="45720" rtlCol="0" anchor="ctr"/>
          <a:lstStyle/>
          <a:p>
            <a:pPr algn="ctr" eaLnBrk="1" fontAlgn="auto" hangingPunct="1">
              <a:spcBef>
                <a:spcPts val="0"/>
              </a:spcBef>
              <a:spcAft>
                <a:spcPts val="0"/>
              </a:spcAft>
              <a:defRPr/>
            </a:pPr>
            <a:r>
              <a:rPr lang="en-US" sz="1200" dirty="0">
                <a:solidFill>
                  <a:prstClr val="white"/>
                </a:solidFill>
                <a:latin typeface="Calibri"/>
                <a:ea typeface="+mn-ea"/>
              </a:rPr>
              <a:t>©DJH</a:t>
            </a:r>
          </a:p>
        </p:txBody>
      </p:sp>
      <p:grpSp>
        <p:nvGrpSpPr>
          <p:cNvPr id="14" name="Group 13"/>
          <p:cNvGrpSpPr/>
          <p:nvPr userDrawn="1"/>
        </p:nvGrpSpPr>
        <p:grpSpPr>
          <a:xfrm>
            <a:off x="0" y="4688"/>
            <a:ext cx="9144000" cy="6853312"/>
            <a:chOff x="0" y="4688"/>
            <a:chExt cx="9144000" cy="6853312"/>
          </a:xfrm>
        </p:grpSpPr>
        <p:pic>
          <p:nvPicPr>
            <p:cNvPr id="15" name="Picture 14"/>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92291"/>
            <a:stretch/>
          </p:blipFill>
          <p:spPr>
            <a:xfrm>
              <a:off x="0" y="4688"/>
              <a:ext cx="9144000" cy="528712"/>
            </a:xfrm>
            <a:prstGeom prst="rect">
              <a:avLst/>
            </a:prstGeom>
          </p:spPr>
        </p:pic>
        <p:pic>
          <p:nvPicPr>
            <p:cNvPr id="16" name="Picture 15"/>
            <p:cNvPicPr>
              <a:picLocks noChangeAspect="1"/>
            </p:cNvPicPr>
            <p:nvPr userDrawn="1">
              <p:custDataLst>
                <p:tags r:id="rId3"/>
              </p:custDataLst>
            </p:nvPr>
          </p:nvPicPr>
          <p:blipFill rotWithShape="1">
            <a:blip r:embed="rId6" cstate="print">
              <a:extLst>
                <a:ext uri="{28A0092B-C50C-407E-A947-70E740481C1C}">
                  <a14:useLocalDpi xmlns:a14="http://schemas.microsoft.com/office/drawing/2010/main" val="0"/>
                </a:ext>
              </a:extLst>
            </a:blip>
            <a:srcRect t="92893"/>
            <a:stretch/>
          </p:blipFill>
          <p:spPr>
            <a:xfrm>
              <a:off x="0" y="6370637"/>
              <a:ext cx="9144000" cy="487363"/>
            </a:xfrm>
            <a:prstGeom prst="rect">
              <a:avLst/>
            </a:prstGeom>
          </p:spPr>
        </p:pic>
        <p:sp>
          <p:nvSpPr>
            <p:cNvPr id="17" name="Footer Placeholder 4"/>
            <p:cNvSpPr txBox="1">
              <a:spLocks/>
            </p:cNvSpPr>
            <p:nvPr userDrawn="1">
              <p:custDataLst>
                <p:tags r:id="rId4"/>
              </p:custDataLst>
            </p:nvPr>
          </p:nvSpPr>
          <p:spPr>
            <a:xfrm>
              <a:off x="3276600" y="6324600"/>
              <a:ext cx="2895600" cy="5334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©DJH</a:t>
              </a:r>
            </a:p>
          </p:txBody>
        </p:sp>
      </p:grpSp>
    </p:spTree>
    <p:custDataLst>
      <p:tags r:id="rId1"/>
    </p:custDataLst>
    <p:extLst>
      <p:ext uri="{BB962C8B-B14F-4D97-AF65-F5344CB8AC3E}">
        <p14:creationId xmlns:p14="http://schemas.microsoft.com/office/powerpoint/2010/main" val="188553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B1377C-B331-47ED-9A2E-7A57CB8F6AA3}" type="slidenum">
              <a:rPr lang="en-US" smtClean="0">
                <a:solidFill>
                  <a:prstClr val="black">
                    <a:tint val="75000"/>
                  </a:prstClr>
                </a:solidFill>
              </a:rPr>
              <a:pPr/>
              <a:t>‹#›</a:t>
            </a:fld>
            <a:endParaRPr lang="en-US" dirty="0">
              <a:solidFill>
                <a:prstClr val="black">
                  <a:tint val="75000"/>
                </a:prstClr>
              </a:solidFill>
            </a:endParaRPr>
          </a:p>
        </p:txBody>
      </p:sp>
      <p:sp>
        <p:nvSpPr>
          <p:cNvPr id="12" name="Footer Placeholder 4"/>
          <p:cNvSpPr txBox="1">
            <a:spLocks/>
          </p:cNvSpPr>
          <p:nvPr userDrawn="1"/>
        </p:nvSpPr>
        <p:spPr>
          <a:xfrm>
            <a:off x="3124200" y="6324600"/>
            <a:ext cx="2895600" cy="533400"/>
          </a:xfrm>
          <a:prstGeom prst="rect">
            <a:avLst/>
          </a:prstGeom>
        </p:spPr>
        <p:txBody>
          <a:bodyPr vert="horz" lIns="91440" tIns="45720" rIns="91440" bIns="45720" rtlCol="0" anchor="ctr"/>
          <a:lstStyle/>
          <a:p>
            <a:pPr algn="ctr" eaLnBrk="1" fontAlgn="auto" hangingPunct="1">
              <a:spcBef>
                <a:spcPts val="0"/>
              </a:spcBef>
              <a:spcAft>
                <a:spcPts val="0"/>
              </a:spcAft>
              <a:defRPr/>
            </a:pPr>
            <a:r>
              <a:rPr lang="en-US" sz="1200" dirty="0">
                <a:solidFill>
                  <a:prstClr val="white"/>
                </a:solidFill>
                <a:latin typeface="Calibri"/>
                <a:ea typeface="+mn-ea"/>
              </a:rPr>
              <a:t>©DJH</a:t>
            </a:r>
          </a:p>
        </p:txBody>
      </p:sp>
      <p:grpSp>
        <p:nvGrpSpPr>
          <p:cNvPr id="16" name="Group 15"/>
          <p:cNvGrpSpPr/>
          <p:nvPr userDrawn="1"/>
        </p:nvGrpSpPr>
        <p:grpSpPr>
          <a:xfrm>
            <a:off x="0" y="4688"/>
            <a:ext cx="9144000" cy="6853312"/>
            <a:chOff x="0" y="4688"/>
            <a:chExt cx="9144000" cy="6853312"/>
          </a:xfrm>
        </p:grpSpPr>
        <p:pic>
          <p:nvPicPr>
            <p:cNvPr id="17" name="Picture 16"/>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92291"/>
            <a:stretch/>
          </p:blipFill>
          <p:spPr>
            <a:xfrm>
              <a:off x="0" y="4688"/>
              <a:ext cx="9144000" cy="528712"/>
            </a:xfrm>
            <a:prstGeom prst="rect">
              <a:avLst/>
            </a:prstGeom>
          </p:spPr>
        </p:pic>
        <p:pic>
          <p:nvPicPr>
            <p:cNvPr id="18" name="Picture 17"/>
            <p:cNvPicPr>
              <a:picLocks noChangeAspect="1"/>
            </p:cNvPicPr>
            <p:nvPr userDrawn="1">
              <p:custDataLst>
                <p:tags r:id="rId3"/>
              </p:custDataLst>
            </p:nvPr>
          </p:nvPicPr>
          <p:blipFill rotWithShape="1">
            <a:blip r:embed="rId6" cstate="print">
              <a:extLst>
                <a:ext uri="{28A0092B-C50C-407E-A947-70E740481C1C}">
                  <a14:useLocalDpi xmlns:a14="http://schemas.microsoft.com/office/drawing/2010/main" val="0"/>
                </a:ext>
              </a:extLst>
            </a:blip>
            <a:srcRect t="92893"/>
            <a:stretch/>
          </p:blipFill>
          <p:spPr>
            <a:xfrm>
              <a:off x="0" y="6370637"/>
              <a:ext cx="9144000" cy="487363"/>
            </a:xfrm>
            <a:prstGeom prst="rect">
              <a:avLst/>
            </a:prstGeom>
          </p:spPr>
        </p:pic>
        <p:sp>
          <p:nvSpPr>
            <p:cNvPr id="19" name="Footer Placeholder 4"/>
            <p:cNvSpPr txBox="1">
              <a:spLocks/>
            </p:cNvSpPr>
            <p:nvPr userDrawn="1">
              <p:custDataLst>
                <p:tags r:id="rId4"/>
              </p:custDataLst>
            </p:nvPr>
          </p:nvSpPr>
          <p:spPr>
            <a:xfrm>
              <a:off x="3276600" y="6324600"/>
              <a:ext cx="2895600" cy="5334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©DJH</a:t>
              </a:r>
            </a:p>
          </p:txBody>
        </p:sp>
      </p:grpSp>
    </p:spTree>
    <p:custDataLst>
      <p:tags r:id="rId1"/>
    </p:custDataLst>
    <p:extLst>
      <p:ext uri="{BB962C8B-B14F-4D97-AF65-F5344CB8AC3E}">
        <p14:creationId xmlns:p14="http://schemas.microsoft.com/office/powerpoint/2010/main" val="238492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8B1377C-B331-47ED-9A2E-7A57CB8F6AA3}"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4"/>
          <p:cNvSpPr txBox="1">
            <a:spLocks/>
          </p:cNvSpPr>
          <p:nvPr userDrawn="1"/>
        </p:nvSpPr>
        <p:spPr>
          <a:xfrm>
            <a:off x="3124200" y="6324600"/>
            <a:ext cx="2895600" cy="533400"/>
          </a:xfrm>
          <a:prstGeom prst="rect">
            <a:avLst/>
          </a:prstGeom>
        </p:spPr>
        <p:txBody>
          <a:bodyPr vert="horz" lIns="91440" tIns="45720" rIns="91440" bIns="45720" rtlCol="0" anchor="ctr"/>
          <a:lstStyle/>
          <a:p>
            <a:pPr algn="ctr" eaLnBrk="1" fontAlgn="auto" hangingPunct="1">
              <a:spcBef>
                <a:spcPts val="0"/>
              </a:spcBef>
              <a:spcAft>
                <a:spcPts val="0"/>
              </a:spcAft>
              <a:defRPr/>
            </a:pPr>
            <a:r>
              <a:rPr lang="en-US" sz="1200" dirty="0">
                <a:solidFill>
                  <a:prstClr val="white"/>
                </a:solidFill>
                <a:latin typeface="Calibri"/>
                <a:ea typeface="+mn-ea"/>
              </a:rPr>
              <a:t>©DJH</a:t>
            </a:r>
          </a:p>
        </p:txBody>
      </p:sp>
      <p:grpSp>
        <p:nvGrpSpPr>
          <p:cNvPr id="12" name="Group 11"/>
          <p:cNvGrpSpPr/>
          <p:nvPr userDrawn="1"/>
        </p:nvGrpSpPr>
        <p:grpSpPr>
          <a:xfrm>
            <a:off x="0" y="4688"/>
            <a:ext cx="9144000" cy="6853312"/>
            <a:chOff x="0" y="4688"/>
            <a:chExt cx="9144000" cy="6853312"/>
          </a:xfrm>
        </p:grpSpPr>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b="92291"/>
            <a:stretch/>
          </p:blipFill>
          <p:spPr>
            <a:xfrm>
              <a:off x="0" y="4688"/>
              <a:ext cx="9144000" cy="528712"/>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t="92893"/>
            <a:stretch/>
          </p:blipFill>
          <p:spPr>
            <a:xfrm>
              <a:off x="0" y="6370637"/>
              <a:ext cx="9144000" cy="487363"/>
            </a:xfrm>
            <a:prstGeom prst="rect">
              <a:avLst/>
            </a:prstGeom>
          </p:spPr>
        </p:pic>
        <p:sp>
          <p:nvSpPr>
            <p:cNvPr id="15" name="Footer Placeholder 4"/>
            <p:cNvSpPr txBox="1">
              <a:spLocks/>
            </p:cNvSpPr>
            <p:nvPr userDrawn="1"/>
          </p:nvSpPr>
          <p:spPr>
            <a:xfrm>
              <a:off x="3276600" y="6324600"/>
              <a:ext cx="2895600" cy="5334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©DJH</a:t>
              </a:r>
            </a:p>
          </p:txBody>
        </p:sp>
      </p:grpSp>
    </p:spTree>
    <p:custDataLst>
      <p:tags r:id="rId1"/>
    </p:custDataLst>
    <p:extLst>
      <p:ext uri="{BB962C8B-B14F-4D97-AF65-F5344CB8AC3E}">
        <p14:creationId xmlns:p14="http://schemas.microsoft.com/office/powerpoint/2010/main" val="350403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8B1377C-B331-47ED-9A2E-7A57CB8F6AA3}"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4"/>
          <p:cNvSpPr txBox="1">
            <a:spLocks/>
          </p:cNvSpPr>
          <p:nvPr userDrawn="1"/>
        </p:nvSpPr>
        <p:spPr>
          <a:xfrm>
            <a:off x="3124200" y="6324600"/>
            <a:ext cx="2895600" cy="533400"/>
          </a:xfrm>
          <a:prstGeom prst="rect">
            <a:avLst/>
          </a:prstGeom>
        </p:spPr>
        <p:txBody>
          <a:bodyPr vert="horz" lIns="91440" tIns="45720" rIns="91440" bIns="45720" rtlCol="0" anchor="ctr"/>
          <a:lstStyle/>
          <a:p>
            <a:pPr algn="ctr" eaLnBrk="1" fontAlgn="auto" hangingPunct="1">
              <a:spcBef>
                <a:spcPts val="0"/>
              </a:spcBef>
              <a:spcAft>
                <a:spcPts val="0"/>
              </a:spcAft>
              <a:defRPr/>
            </a:pPr>
            <a:r>
              <a:rPr lang="en-US" sz="1200" dirty="0">
                <a:solidFill>
                  <a:prstClr val="white"/>
                </a:solidFill>
                <a:latin typeface="Calibri"/>
                <a:ea typeface="+mn-ea"/>
              </a:rPr>
              <a:t>©DJH</a:t>
            </a:r>
          </a:p>
        </p:txBody>
      </p:sp>
      <p:grpSp>
        <p:nvGrpSpPr>
          <p:cNvPr id="9" name="Group 8"/>
          <p:cNvGrpSpPr/>
          <p:nvPr userDrawn="1"/>
        </p:nvGrpSpPr>
        <p:grpSpPr>
          <a:xfrm>
            <a:off x="0" y="4688"/>
            <a:ext cx="9144000" cy="6853312"/>
            <a:chOff x="0" y="4688"/>
            <a:chExt cx="9144000" cy="6853312"/>
          </a:xfrm>
        </p:grpSpPr>
        <p:pic>
          <p:nvPicPr>
            <p:cNvPr id="10" name="Picture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92291"/>
            <a:stretch/>
          </p:blipFill>
          <p:spPr>
            <a:xfrm>
              <a:off x="0" y="4688"/>
              <a:ext cx="9144000" cy="528712"/>
            </a:xfrm>
            <a:prstGeom prst="rect">
              <a:avLst/>
            </a:prstGeom>
          </p:spPr>
        </p:pic>
        <p:pic>
          <p:nvPicPr>
            <p:cNvPr id="15" name="Picture 14"/>
            <p:cNvPicPr>
              <a:picLocks noChangeAspect="1"/>
            </p:cNvPicPr>
            <p:nvPr userDrawn="1">
              <p:custDataLst>
                <p:tags r:id="rId3"/>
              </p:custDataLst>
            </p:nvPr>
          </p:nvPicPr>
          <p:blipFill rotWithShape="1">
            <a:blip r:embed="rId6" cstate="print">
              <a:extLst>
                <a:ext uri="{28A0092B-C50C-407E-A947-70E740481C1C}">
                  <a14:useLocalDpi xmlns:a14="http://schemas.microsoft.com/office/drawing/2010/main" val="0"/>
                </a:ext>
              </a:extLst>
            </a:blip>
            <a:srcRect t="92893"/>
            <a:stretch/>
          </p:blipFill>
          <p:spPr>
            <a:xfrm>
              <a:off x="0" y="6370637"/>
              <a:ext cx="9144000" cy="487363"/>
            </a:xfrm>
            <a:prstGeom prst="rect">
              <a:avLst/>
            </a:prstGeom>
          </p:spPr>
        </p:pic>
        <p:sp>
          <p:nvSpPr>
            <p:cNvPr id="16" name="Footer Placeholder 4"/>
            <p:cNvSpPr txBox="1">
              <a:spLocks/>
            </p:cNvSpPr>
            <p:nvPr userDrawn="1">
              <p:custDataLst>
                <p:tags r:id="rId4"/>
              </p:custDataLst>
            </p:nvPr>
          </p:nvSpPr>
          <p:spPr>
            <a:xfrm>
              <a:off x="3276600" y="6324600"/>
              <a:ext cx="2895600" cy="5334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©DJH</a:t>
              </a:r>
            </a:p>
          </p:txBody>
        </p:sp>
      </p:grpSp>
    </p:spTree>
    <p:custDataLst>
      <p:tags r:id="rId1"/>
    </p:custDataLst>
    <p:extLst>
      <p:ext uri="{BB962C8B-B14F-4D97-AF65-F5344CB8AC3E}">
        <p14:creationId xmlns:p14="http://schemas.microsoft.com/office/powerpoint/2010/main" val="364337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B1377C-B331-47ED-9A2E-7A57CB8F6AA3}"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4"/>
          <p:cNvSpPr txBox="1">
            <a:spLocks/>
          </p:cNvSpPr>
          <p:nvPr userDrawn="1"/>
        </p:nvSpPr>
        <p:spPr>
          <a:xfrm>
            <a:off x="3124200" y="6324600"/>
            <a:ext cx="2895600" cy="533400"/>
          </a:xfrm>
          <a:prstGeom prst="rect">
            <a:avLst/>
          </a:prstGeom>
        </p:spPr>
        <p:txBody>
          <a:bodyPr vert="horz" lIns="91440" tIns="45720" rIns="91440" bIns="45720" rtlCol="0" anchor="ctr"/>
          <a:lstStyle/>
          <a:p>
            <a:pPr algn="ctr" eaLnBrk="1" fontAlgn="auto" hangingPunct="1">
              <a:spcBef>
                <a:spcPts val="0"/>
              </a:spcBef>
              <a:spcAft>
                <a:spcPts val="0"/>
              </a:spcAft>
              <a:defRPr/>
            </a:pPr>
            <a:r>
              <a:rPr lang="en-US" sz="1200" dirty="0">
                <a:solidFill>
                  <a:prstClr val="white"/>
                </a:solidFill>
                <a:latin typeface="Calibri"/>
                <a:ea typeface="+mn-ea"/>
              </a:rPr>
              <a:t>©DJH</a:t>
            </a:r>
          </a:p>
        </p:txBody>
      </p:sp>
      <p:grpSp>
        <p:nvGrpSpPr>
          <p:cNvPr id="18" name="Group 17"/>
          <p:cNvGrpSpPr/>
          <p:nvPr userDrawn="1"/>
        </p:nvGrpSpPr>
        <p:grpSpPr>
          <a:xfrm>
            <a:off x="0" y="4688"/>
            <a:ext cx="9144000" cy="6853312"/>
            <a:chOff x="0" y="4688"/>
            <a:chExt cx="9144000" cy="6853312"/>
          </a:xfrm>
        </p:grpSpPr>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92291"/>
            <a:stretch/>
          </p:blipFill>
          <p:spPr>
            <a:xfrm>
              <a:off x="0" y="4688"/>
              <a:ext cx="9144000" cy="528712"/>
            </a:xfrm>
            <a:prstGeom prst="rect">
              <a:avLst/>
            </a:prstGeom>
          </p:spPr>
        </p:pic>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t="92893"/>
            <a:stretch/>
          </p:blipFill>
          <p:spPr>
            <a:xfrm>
              <a:off x="0" y="6370637"/>
              <a:ext cx="9144000" cy="487363"/>
            </a:xfrm>
            <a:prstGeom prst="rect">
              <a:avLst/>
            </a:prstGeom>
          </p:spPr>
        </p:pic>
        <p:sp>
          <p:nvSpPr>
            <p:cNvPr id="21" name="Footer Placeholder 4"/>
            <p:cNvSpPr txBox="1">
              <a:spLocks/>
            </p:cNvSpPr>
            <p:nvPr userDrawn="1"/>
          </p:nvSpPr>
          <p:spPr>
            <a:xfrm>
              <a:off x="3276600" y="6324600"/>
              <a:ext cx="2895600" cy="5334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©DJH</a:t>
              </a:r>
            </a:p>
          </p:txBody>
        </p:sp>
      </p:grpSp>
    </p:spTree>
    <p:custDataLst>
      <p:tags r:id="rId1"/>
    </p:custDataLst>
    <p:extLst>
      <p:ext uri="{BB962C8B-B14F-4D97-AF65-F5344CB8AC3E}">
        <p14:creationId xmlns:p14="http://schemas.microsoft.com/office/powerpoint/2010/main" val="400046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B1377C-B331-47ED-9A2E-7A57CB8F6AA3}"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4"/>
          <p:cNvSpPr txBox="1">
            <a:spLocks/>
          </p:cNvSpPr>
          <p:nvPr userDrawn="1"/>
        </p:nvSpPr>
        <p:spPr>
          <a:xfrm>
            <a:off x="3124200" y="6324600"/>
            <a:ext cx="2895600" cy="533400"/>
          </a:xfrm>
          <a:prstGeom prst="rect">
            <a:avLst/>
          </a:prstGeom>
        </p:spPr>
        <p:txBody>
          <a:bodyPr vert="horz" lIns="91440" tIns="45720" rIns="91440" bIns="45720" rtlCol="0" anchor="ctr"/>
          <a:lstStyle/>
          <a:p>
            <a:pPr algn="ctr" eaLnBrk="1" fontAlgn="auto" hangingPunct="1">
              <a:spcBef>
                <a:spcPts val="0"/>
              </a:spcBef>
              <a:spcAft>
                <a:spcPts val="0"/>
              </a:spcAft>
              <a:defRPr/>
            </a:pPr>
            <a:r>
              <a:rPr lang="en-US" sz="1200" dirty="0">
                <a:solidFill>
                  <a:prstClr val="white"/>
                </a:solidFill>
                <a:latin typeface="Calibri"/>
                <a:ea typeface="+mn-ea"/>
              </a:rPr>
              <a:t>©DJH</a:t>
            </a:r>
          </a:p>
        </p:txBody>
      </p:sp>
      <p:grpSp>
        <p:nvGrpSpPr>
          <p:cNvPr id="14" name="Group 13"/>
          <p:cNvGrpSpPr/>
          <p:nvPr userDrawn="1"/>
        </p:nvGrpSpPr>
        <p:grpSpPr>
          <a:xfrm>
            <a:off x="0" y="4688"/>
            <a:ext cx="9144000" cy="6853312"/>
            <a:chOff x="0" y="4688"/>
            <a:chExt cx="9144000" cy="6853312"/>
          </a:xfrm>
        </p:grpSpPr>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92291"/>
            <a:stretch/>
          </p:blipFill>
          <p:spPr>
            <a:xfrm>
              <a:off x="0" y="4688"/>
              <a:ext cx="9144000" cy="528712"/>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t="92893"/>
            <a:stretch/>
          </p:blipFill>
          <p:spPr>
            <a:xfrm>
              <a:off x="0" y="6370637"/>
              <a:ext cx="9144000" cy="487363"/>
            </a:xfrm>
            <a:prstGeom prst="rect">
              <a:avLst/>
            </a:prstGeom>
          </p:spPr>
        </p:pic>
        <p:sp>
          <p:nvSpPr>
            <p:cNvPr id="17" name="Footer Placeholder 4"/>
            <p:cNvSpPr txBox="1">
              <a:spLocks/>
            </p:cNvSpPr>
            <p:nvPr userDrawn="1"/>
          </p:nvSpPr>
          <p:spPr>
            <a:xfrm>
              <a:off x="3276600" y="6324600"/>
              <a:ext cx="2895600" cy="5334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©DJH</a:t>
              </a:r>
            </a:p>
          </p:txBody>
        </p:sp>
      </p:grpSp>
    </p:spTree>
    <p:custDataLst>
      <p:tags r:id="rId1"/>
    </p:custDataLst>
    <p:extLst>
      <p:ext uri="{BB962C8B-B14F-4D97-AF65-F5344CB8AC3E}">
        <p14:creationId xmlns:p14="http://schemas.microsoft.com/office/powerpoint/2010/main" val="173450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8B1377C-B331-47ED-9A2E-7A57CB8F6AA3}"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dirty="0">
              <a:solidFill>
                <a:prstClr val="black">
                  <a:tint val="75000"/>
                </a:prstClr>
              </a:solidFill>
              <a:latin typeface="Calibri"/>
              <a:ea typeface="+mn-ea"/>
            </a:endParaRPr>
          </a:p>
        </p:txBody>
      </p:sp>
    </p:spTree>
    <p:custDataLst>
      <p:tags r:id="rId13"/>
    </p:custDataLst>
    <p:extLst>
      <p:ext uri="{BB962C8B-B14F-4D97-AF65-F5344CB8AC3E}">
        <p14:creationId xmlns:p14="http://schemas.microsoft.com/office/powerpoint/2010/main" val="2862718074"/>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hf sldNum="0" hdr="0" ftr="0" dt="0"/>
  <p:txStyles>
    <p:titleStyle>
      <a:lvl1pPr algn="ctr" defTabSz="914400" rtl="0" eaLnBrk="1" latinLnBrk="0" hangingPunct="1">
        <a:lnSpc>
          <a:spcPct val="85000"/>
        </a:lnSpc>
        <a:spcBef>
          <a:spcPct val="0"/>
        </a:spcBef>
        <a:buNone/>
        <a:defRPr sz="4400" b="1" kern="1200">
          <a:solidFill>
            <a:srgbClr val="00808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51.xml"/><Relationship Id="rId5" Type="http://schemas.openxmlformats.org/officeDocument/2006/relationships/hyperlink" Target="https://www.cdc.gov/globalhealth/infographics/global-health-security/ihr.htm"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upload.wikimedia.org/wikipedia/commons/thumb/2/26/World_Health_Organization_Logo.svg/120px-World_Health_Organization_Logo.svg.pn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57.xml"/><Relationship Id="rId6" Type="http://schemas.openxmlformats.org/officeDocument/2006/relationships/hyperlink" Target="https://www.who.int/publications/m/item/tutorials-on-the-use-of-annex-2-of-the-international-health-regulations-(2005)" TargetMode="External"/><Relationship Id="rId5" Type="http://schemas.openxmlformats.org/officeDocument/2006/relationships/hyperlink" Target="https://www.who.int/ihr/revised_annex2_guidance.pdf?ua=1" TargetMode="Externa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cdc.gov/globalhealth/what/images/cdc_plane_photo.jpg" TargetMode="Externa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hyperlink" Target="https://extranet.who.int/e-spar" TargetMode="External"/><Relationship Id="rId5" Type="http://schemas.openxmlformats.org/officeDocument/2006/relationships/image" Target="../media/image33.emf"/><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hyperlink" Target="https://www.cdc.gov/media/subtopic/images.htm" TargetMode="Externa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36.png"/><Relationship Id="rId5" Type="http://schemas.openxmlformats.org/officeDocument/2006/relationships/image" Target="../media/image20.png"/><Relationship Id="rId4" Type="http://schemas.openxmlformats.org/officeDocument/2006/relationships/hyperlink" Target="https://www.who.int/groups/covid-19-ihr-emergency-committee"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cdc.gov/globalhealth/video/gdd/inkibera.htm"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124200" y="3124200"/>
            <a:ext cx="5181600" cy="114300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2800" b="1" kern="1200">
                <a:solidFill>
                  <a:srgbClr val="260245"/>
                </a:solidFill>
                <a:latin typeface="+mj-lt"/>
                <a:ea typeface="+mj-ea"/>
                <a:cs typeface="+mj-cs"/>
              </a:defRPr>
            </a:lvl1pPr>
          </a:lstStyle>
          <a:p>
            <a:pPr lvl="0" fontAlgn="auto">
              <a:lnSpc>
                <a:spcPct val="95000"/>
              </a:lnSpc>
              <a:spcBef>
                <a:spcPts val="0"/>
              </a:spcBef>
              <a:spcAft>
                <a:spcPts val="0"/>
              </a:spcAft>
              <a:defRPr/>
            </a:pPr>
            <a:r>
              <a:rPr lang="en-US" sz="4000" dirty="0">
                <a:solidFill>
                  <a:srgbClr val="1B4955"/>
                </a:solidFill>
                <a:latin typeface="+mn-lt"/>
                <a:cs typeface="Arial" pitchFamily="34" charset="0"/>
              </a:rPr>
              <a:t>Unit 14 “Global Surveillance &amp; International </a:t>
            </a:r>
            <a:br>
              <a:rPr lang="en-US" sz="4000" dirty="0">
                <a:solidFill>
                  <a:srgbClr val="FF00FF"/>
                </a:solidFill>
                <a:latin typeface="+mn-lt"/>
                <a:cs typeface="Arial" pitchFamily="34" charset="0"/>
              </a:rPr>
            </a:br>
            <a:r>
              <a:rPr lang="en-US" sz="4000" dirty="0">
                <a:solidFill>
                  <a:srgbClr val="1B4955"/>
                </a:solidFill>
                <a:latin typeface="+mn-lt"/>
                <a:cs typeface="Arial" pitchFamily="34" charset="0"/>
              </a:rPr>
              <a:t>Health Regulations”</a:t>
            </a:r>
          </a:p>
        </p:txBody>
      </p:sp>
    </p:spTree>
    <p:custDataLst>
      <p:tags r:id="rId1"/>
    </p:custDataLst>
    <p:extLst>
      <p:ext uri="{BB962C8B-B14F-4D97-AF65-F5344CB8AC3E}">
        <p14:creationId xmlns:p14="http://schemas.microsoft.com/office/powerpoint/2010/main" val="299267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46808"/>
            <a:ext cx="7086600" cy="831056"/>
          </a:xfrm>
        </p:spPr>
        <p:txBody>
          <a:bodyPr>
            <a:noAutofit/>
          </a:bodyPr>
          <a:lstStyle/>
          <a:p>
            <a:pPr>
              <a:lnSpc>
                <a:spcPct val="85000"/>
              </a:lnSpc>
            </a:pPr>
            <a:r>
              <a:rPr lang="en-US" b="1" dirty="0">
                <a:solidFill>
                  <a:srgbClr val="1B4955"/>
                </a:solidFill>
              </a:rPr>
              <a:t>Choice of Surveillance in LRS</a:t>
            </a:r>
          </a:p>
        </p:txBody>
      </p:sp>
      <p:sp>
        <p:nvSpPr>
          <p:cNvPr id="3" name="Content Placeholder 2"/>
          <p:cNvSpPr>
            <a:spLocks noGrp="1"/>
          </p:cNvSpPr>
          <p:nvPr>
            <p:ph idx="1"/>
          </p:nvPr>
        </p:nvSpPr>
        <p:spPr>
          <a:xfrm>
            <a:off x="323323" y="1676400"/>
            <a:ext cx="8686800" cy="3837025"/>
          </a:xfrm>
        </p:spPr>
        <p:txBody>
          <a:bodyPr>
            <a:normAutofit lnSpcReduction="10000"/>
          </a:bodyPr>
          <a:lstStyle/>
          <a:p>
            <a:pPr>
              <a:lnSpc>
                <a:spcPct val="85000"/>
              </a:lnSpc>
              <a:spcBef>
                <a:spcPts val="0"/>
              </a:spcBef>
            </a:pPr>
            <a:r>
              <a:rPr lang="en-US" b="1" dirty="0">
                <a:solidFill>
                  <a:srgbClr val="036361"/>
                </a:solidFill>
              </a:rPr>
              <a:t>Structured</a:t>
            </a:r>
            <a:r>
              <a:rPr lang="en-US" dirty="0"/>
              <a:t>-traditional with defined # of specific diseases or conditions of high priority</a:t>
            </a:r>
          </a:p>
          <a:p>
            <a:pPr>
              <a:lnSpc>
                <a:spcPct val="85000"/>
              </a:lnSpc>
              <a:spcBef>
                <a:spcPts val="0"/>
              </a:spcBef>
            </a:pPr>
            <a:endParaRPr lang="en-US" sz="1000" dirty="0"/>
          </a:p>
          <a:p>
            <a:pPr>
              <a:lnSpc>
                <a:spcPct val="85000"/>
              </a:lnSpc>
              <a:spcBef>
                <a:spcPts val="0"/>
              </a:spcBef>
            </a:pPr>
            <a:r>
              <a:rPr lang="en-US" b="1" dirty="0">
                <a:solidFill>
                  <a:srgbClr val="036361"/>
                </a:solidFill>
              </a:rPr>
              <a:t>Unstructured</a:t>
            </a:r>
            <a:r>
              <a:rPr lang="en-US" dirty="0"/>
              <a:t>- event-based to information about potential health threats (</a:t>
            </a:r>
            <a:r>
              <a:rPr lang="en-US" i="1" dirty="0"/>
              <a:t>e.g., emerging diseases</a:t>
            </a:r>
            <a:r>
              <a:rPr lang="en-US" dirty="0"/>
              <a:t>)</a:t>
            </a:r>
          </a:p>
          <a:p>
            <a:pPr>
              <a:lnSpc>
                <a:spcPct val="85000"/>
              </a:lnSpc>
              <a:spcBef>
                <a:spcPts val="0"/>
              </a:spcBef>
            </a:pPr>
            <a:endParaRPr lang="en-US" sz="1000" dirty="0"/>
          </a:p>
          <a:p>
            <a:pPr>
              <a:lnSpc>
                <a:spcPct val="85000"/>
              </a:lnSpc>
              <a:spcBef>
                <a:spcPts val="0"/>
              </a:spcBef>
            </a:pPr>
            <a:r>
              <a:rPr lang="en-US" b="1" dirty="0">
                <a:solidFill>
                  <a:srgbClr val="036361"/>
                </a:solidFill>
              </a:rPr>
              <a:t>How do LRS decide? </a:t>
            </a:r>
            <a:r>
              <a:rPr lang="en-US" dirty="0"/>
              <a:t>Choice often involves compromises between desirable attributes</a:t>
            </a:r>
          </a:p>
          <a:p>
            <a:pPr>
              <a:lnSpc>
                <a:spcPct val="85000"/>
              </a:lnSpc>
              <a:spcBef>
                <a:spcPts val="0"/>
              </a:spcBef>
            </a:pPr>
            <a:endParaRPr lang="en-US" sz="1000" dirty="0"/>
          </a:p>
          <a:p>
            <a:pPr>
              <a:lnSpc>
                <a:spcPct val="85000"/>
              </a:lnSpc>
              <a:spcBef>
                <a:spcPts val="0"/>
              </a:spcBef>
            </a:pPr>
            <a:r>
              <a:rPr lang="en-US" b="1" i="1" dirty="0">
                <a:solidFill>
                  <a:srgbClr val="036361"/>
                </a:solidFill>
              </a:rPr>
              <a:t>Factors</a:t>
            </a:r>
            <a:r>
              <a:rPr lang="en-US" dirty="0">
                <a:solidFill>
                  <a:srgbClr val="036361"/>
                </a:solidFill>
              </a:rPr>
              <a:t>:</a:t>
            </a:r>
            <a:r>
              <a:rPr lang="en-US" b="1" i="1" dirty="0">
                <a:solidFill>
                  <a:srgbClr val="006666"/>
                </a:solidFill>
              </a:rPr>
              <a:t>  </a:t>
            </a:r>
            <a:r>
              <a:rPr lang="en-US" dirty="0"/>
              <a:t>timeliness, representativeness, sensitivity, specificity, costs</a:t>
            </a:r>
          </a:p>
        </p:txBody>
      </p:sp>
      <p:sp>
        <p:nvSpPr>
          <p:cNvPr id="6" name="TextBox 5"/>
          <p:cNvSpPr txBox="1"/>
          <p:nvPr/>
        </p:nvSpPr>
        <p:spPr>
          <a:xfrm>
            <a:off x="3581400" y="5786890"/>
            <a:ext cx="5139099" cy="461665"/>
          </a:xfrm>
          <a:prstGeom prst="rect">
            <a:avLst/>
          </a:prstGeom>
          <a:noFill/>
          <a:ln w="25400">
            <a:solidFill>
              <a:srgbClr val="008080"/>
            </a:solidFill>
          </a:ln>
        </p:spPr>
        <p:txBody>
          <a:bodyPr wrap="none" rtlCol="0">
            <a:spAutoFit/>
          </a:bodyPr>
          <a:lstStyle/>
          <a:p>
            <a:r>
              <a:rPr lang="en-US" sz="2400" b="1" i="1" dirty="0">
                <a:solidFill>
                  <a:srgbClr val="008080"/>
                </a:solidFill>
                <a:latin typeface="+mn-lt"/>
              </a:rPr>
              <a:t>See table 17-2 in supplemental reading</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6173" y="4293053"/>
            <a:ext cx="1123950" cy="1498600"/>
          </a:xfrm>
          <a:prstGeom prst="rect">
            <a:avLst/>
          </a:prstGeom>
        </p:spPr>
      </p:pic>
    </p:spTree>
    <p:custDataLst>
      <p:tags r:id="rId1"/>
    </p:custDataLst>
    <p:extLst>
      <p:ext uri="{BB962C8B-B14F-4D97-AF65-F5344CB8AC3E}">
        <p14:creationId xmlns:p14="http://schemas.microsoft.com/office/powerpoint/2010/main" val="4191472950"/>
      </p:ext>
    </p:extLst>
  </p:cSld>
  <p:clrMapOvr>
    <a:masterClrMapping/>
  </p:clrMapOvr>
  <mc:AlternateContent xmlns:mc="http://schemas.openxmlformats.org/markup-compatibility/2006" xmlns:p14="http://schemas.microsoft.com/office/powerpoint/2010/main">
    <mc:Choice Requires="p14">
      <p:transition p14:dur="0" advTm="143395"/>
    </mc:Choice>
    <mc:Fallback xmlns="">
      <p:transition advTm="14339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458200" cy="609600"/>
          </a:xfrm>
        </p:spPr>
        <p:txBody>
          <a:bodyPr>
            <a:noAutofit/>
          </a:bodyPr>
          <a:lstStyle/>
          <a:p>
            <a:pPr>
              <a:lnSpc>
                <a:spcPct val="85000"/>
              </a:lnSpc>
            </a:pPr>
            <a:r>
              <a:rPr lang="en-US" b="1" dirty="0">
                <a:solidFill>
                  <a:srgbClr val="1B4955"/>
                </a:solidFill>
              </a:rPr>
              <a:t>Important LRS Surveillance Terms</a:t>
            </a:r>
          </a:p>
        </p:txBody>
      </p:sp>
      <p:sp>
        <p:nvSpPr>
          <p:cNvPr id="3" name="Content Placeholder 2"/>
          <p:cNvSpPr>
            <a:spLocks noGrp="1"/>
          </p:cNvSpPr>
          <p:nvPr>
            <p:ph idx="1"/>
          </p:nvPr>
        </p:nvSpPr>
        <p:spPr>
          <a:xfrm>
            <a:off x="381000" y="1676400"/>
            <a:ext cx="8229600" cy="4251158"/>
          </a:xfrm>
        </p:spPr>
        <p:txBody>
          <a:bodyPr>
            <a:normAutofit lnSpcReduction="10000"/>
          </a:bodyPr>
          <a:lstStyle/>
          <a:p>
            <a:pPr>
              <a:lnSpc>
                <a:spcPct val="85000"/>
              </a:lnSpc>
              <a:spcBef>
                <a:spcPts val="0"/>
              </a:spcBef>
            </a:pPr>
            <a:r>
              <a:rPr lang="en-US" b="1" dirty="0">
                <a:solidFill>
                  <a:srgbClr val="036361"/>
                </a:solidFill>
              </a:rPr>
              <a:t>Coordination</a:t>
            </a:r>
            <a:r>
              <a:rPr lang="en-US" b="1" dirty="0"/>
              <a:t>-</a:t>
            </a:r>
            <a:r>
              <a:rPr lang="en-US" b="1" dirty="0">
                <a:solidFill>
                  <a:srgbClr val="006666"/>
                </a:solidFill>
              </a:rPr>
              <a:t> </a:t>
            </a:r>
            <a:r>
              <a:rPr lang="en-US" dirty="0"/>
              <a:t>maintain mutual awareness of activities &amp; promote efficiencies, while not changing actual processes of involved systems</a:t>
            </a:r>
          </a:p>
          <a:p>
            <a:pPr>
              <a:lnSpc>
                <a:spcPct val="85000"/>
              </a:lnSpc>
              <a:spcBef>
                <a:spcPts val="0"/>
              </a:spcBef>
            </a:pPr>
            <a:endParaRPr lang="en-US" sz="1000" dirty="0"/>
          </a:p>
          <a:p>
            <a:pPr>
              <a:lnSpc>
                <a:spcPct val="85000"/>
              </a:lnSpc>
              <a:spcBef>
                <a:spcPts val="0"/>
              </a:spcBef>
            </a:pPr>
            <a:r>
              <a:rPr lang="en-US" b="1" dirty="0">
                <a:solidFill>
                  <a:srgbClr val="036361"/>
                </a:solidFill>
              </a:rPr>
              <a:t>Harmonization</a:t>
            </a:r>
            <a:r>
              <a:rPr lang="en-US" b="1" dirty="0"/>
              <a:t>-</a:t>
            </a:r>
            <a:r>
              <a:rPr lang="en-US" b="1" dirty="0">
                <a:solidFill>
                  <a:srgbClr val="006666"/>
                </a:solidFill>
              </a:rPr>
              <a:t> </a:t>
            </a:r>
            <a:r>
              <a:rPr lang="en-US" dirty="0"/>
              <a:t>different surveillance systems adhere to same norms, rules, processes to eventually achieve interoperability</a:t>
            </a:r>
          </a:p>
          <a:p>
            <a:pPr>
              <a:lnSpc>
                <a:spcPct val="85000"/>
              </a:lnSpc>
              <a:spcBef>
                <a:spcPts val="0"/>
              </a:spcBef>
            </a:pPr>
            <a:endParaRPr lang="en-US" sz="1000" dirty="0"/>
          </a:p>
          <a:p>
            <a:pPr>
              <a:lnSpc>
                <a:spcPct val="85000"/>
              </a:lnSpc>
              <a:spcBef>
                <a:spcPts val="0"/>
              </a:spcBef>
            </a:pPr>
            <a:r>
              <a:rPr lang="en-US" b="1" dirty="0">
                <a:solidFill>
                  <a:srgbClr val="036361"/>
                </a:solidFill>
              </a:rPr>
              <a:t>Integration</a:t>
            </a:r>
            <a:r>
              <a:rPr lang="en-US" b="1" dirty="0"/>
              <a:t>-</a:t>
            </a:r>
            <a:r>
              <a:rPr lang="en-US" b="1" dirty="0">
                <a:solidFill>
                  <a:srgbClr val="006666"/>
                </a:solidFill>
              </a:rPr>
              <a:t> </a:t>
            </a:r>
            <a:r>
              <a:rPr lang="en-US" dirty="0"/>
              <a:t>developing common set </a:t>
            </a:r>
            <a:br>
              <a:rPr lang="en-US" dirty="0">
                <a:solidFill>
                  <a:srgbClr val="FF00FF"/>
                </a:solidFill>
              </a:rPr>
            </a:br>
            <a:r>
              <a:rPr lang="en-US" dirty="0"/>
              <a:t>of procedures shared by all</a:t>
            </a:r>
          </a:p>
          <a:p>
            <a:pPr>
              <a:lnSpc>
                <a:spcPct val="85000"/>
              </a:lnSpc>
              <a:spcBef>
                <a:spcPts val="0"/>
              </a:spcBef>
            </a:pPr>
            <a:endParaRPr lang="en-US" sz="1000" b="1" i="1" dirty="0">
              <a:solidFill>
                <a:srgbClr val="006666"/>
              </a:solidFill>
            </a:endParaRPr>
          </a:p>
          <a:p>
            <a:pPr>
              <a:lnSpc>
                <a:spcPct val="85000"/>
              </a:lnSpc>
              <a:spcBef>
                <a:spcPts val="0"/>
              </a:spcBef>
            </a:pPr>
            <a:r>
              <a:rPr lang="en-US" b="1" i="1" dirty="0">
                <a:solidFill>
                  <a:srgbClr val="036361"/>
                </a:solidFill>
              </a:rPr>
              <a:t>Examples</a:t>
            </a:r>
            <a:r>
              <a:rPr lang="en-US" b="1" i="1" dirty="0"/>
              <a:t>:</a:t>
            </a:r>
            <a:r>
              <a:rPr lang="en-US" dirty="0"/>
              <a:t>  see transcript</a:t>
            </a:r>
          </a:p>
        </p:txBody>
      </p:sp>
      <p:sp>
        <p:nvSpPr>
          <p:cNvPr id="8" name="TextBox 7"/>
          <p:cNvSpPr txBox="1"/>
          <p:nvPr/>
        </p:nvSpPr>
        <p:spPr>
          <a:xfrm>
            <a:off x="3352800" y="5839628"/>
            <a:ext cx="5638800" cy="461665"/>
          </a:xfrm>
          <a:prstGeom prst="rect">
            <a:avLst/>
          </a:prstGeom>
          <a:noFill/>
          <a:ln w="25400">
            <a:solidFill>
              <a:srgbClr val="008080"/>
            </a:solidFill>
          </a:ln>
        </p:spPr>
        <p:txBody>
          <a:bodyPr wrap="square" rtlCol="0">
            <a:spAutoFit/>
          </a:bodyPr>
          <a:lstStyle/>
          <a:p>
            <a:pPr algn="ctr"/>
            <a:r>
              <a:rPr lang="en-US" sz="2400" b="1" i="1" dirty="0">
                <a:solidFill>
                  <a:srgbClr val="008080"/>
                </a:solidFill>
                <a:latin typeface="+mn-lt"/>
              </a:rPr>
              <a:t>See table 17-3 in supplemental reading</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9457" y="4114800"/>
            <a:ext cx="1562100" cy="1526953"/>
          </a:xfrm>
          <a:prstGeom prst="rect">
            <a:avLst/>
          </a:prstGeom>
        </p:spPr>
      </p:pic>
    </p:spTree>
    <p:custDataLst>
      <p:tags r:id="rId1"/>
    </p:custDataLst>
    <p:extLst>
      <p:ext uri="{BB962C8B-B14F-4D97-AF65-F5344CB8AC3E}">
        <p14:creationId xmlns:p14="http://schemas.microsoft.com/office/powerpoint/2010/main" val="3964810215"/>
      </p:ext>
    </p:extLst>
  </p:cSld>
  <p:clrMapOvr>
    <a:masterClrMapping/>
  </p:clrMapOvr>
  <mc:AlternateContent xmlns:mc="http://schemas.openxmlformats.org/markup-compatibility/2006" xmlns:p14="http://schemas.microsoft.com/office/powerpoint/2010/main">
    <mc:Choice Requires="p14">
      <p:transition p14:dur="0" advTm="185563"/>
    </mc:Choice>
    <mc:Fallback xmlns="">
      <p:transition advTm="18556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889262"/>
            <a:ext cx="5498432" cy="1143000"/>
          </a:xfrm>
        </p:spPr>
        <p:txBody>
          <a:bodyPr>
            <a:noAutofit/>
          </a:bodyPr>
          <a:lstStyle/>
          <a:p>
            <a:pPr>
              <a:lnSpc>
                <a:spcPct val="85000"/>
              </a:lnSpc>
            </a:pPr>
            <a:r>
              <a:rPr lang="en-US" b="1" dirty="0">
                <a:solidFill>
                  <a:srgbClr val="1B4955"/>
                </a:solidFill>
              </a:rPr>
              <a:t>Enabling Surveillance </a:t>
            </a:r>
            <a:br>
              <a:rPr lang="en-US" b="1" dirty="0">
                <a:solidFill>
                  <a:srgbClr val="FF00FF"/>
                </a:solidFill>
              </a:rPr>
            </a:br>
            <a:r>
              <a:rPr lang="en-US" b="1" dirty="0">
                <a:solidFill>
                  <a:srgbClr val="1B4955"/>
                </a:solidFill>
              </a:rPr>
              <a:t>in LRS</a:t>
            </a:r>
          </a:p>
        </p:txBody>
      </p:sp>
      <p:sp>
        <p:nvSpPr>
          <p:cNvPr id="3" name="Content Placeholder 2"/>
          <p:cNvSpPr>
            <a:spLocks noGrp="1"/>
          </p:cNvSpPr>
          <p:nvPr>
            <p:ph idx="1"/>
          </p:nvPr>
        </p:nvSpPr>
        <p:spPr>
          <a:xfrm>
            <a:off x="419100" y="2286000"/>
            <a:ext cx="8305800" cy="3703637"/>
          </a:xfrm>
        </p:spPr>
        <p:txBody>
          <a:bodyPr>
            <a:normAutofit fontScale="92500" lnSpcReduction="10000"/>
          </a:bodyPr>
          <a:lstStyle/>
          <a:p>
            <a:pPr>
              <a:lnSpc>
                <a:spcPct val="85000"/>
              </a:lnSpc>
              <a:spcBef>
                <a:spcPts val="0"/>
              </a:spcBef>
            </a:pPr>
            <a:r>
              <a:rPr lang="en-US" dirty="0"/>
              <a:t>Legal, administrative &amp; financial structures</a:t>
            </a:r>
          </a:p>
          <a:p>
            <a:pPr>
              <a:lnSpc>
                <a:spcPct val="85000"/>
              </a:lnSpc>
              <a:spcBef>
                <a:spcPts val="0"/>
              </a:spcBef>
            </a:pPr>
            <a:endParaRPr lang="en-US" sz="1000" dirty="0"/>
          </a:p>
          <a:p>
            <a:pPr>
              <a:lnSpc>
                <a:spcPct val="85000"/>
              </a:lnSpc>
              <a:spcBef>
                <a:spcPts val="0"/>
              </a:spcBef>
            </a:pPr>
            <a:r>
              <a:rPr lang="en-US" dirty="0"/>
              <a:t>Facilitation of communication among health-related agencies within the government</a:t>
            </a:r>
          </a:p>
          <a:p>
            <a:pPr>
              <a:lnSpc>
                <a:spcPct val="85000"/>
              </a:lnSpc>
              <a:spcBef>
                <a:spcPts val="0"/>
              </a:spcBef>
            </a:pPr>
            <a:endParaRPr lang="en-US" sz="1000" dirty="0"/>
          </a:p>
          <a:p>
            <a:pPr>
              <a:lnSpc>
                <a:spcPct val="85000"/>
              </a:lnSpc>
              <a:spcBef>
                <a:spcPts val="0"/>
              </a:spcBef>
            </a:pPr>
            <a:r>
              <a:rPr lang="en-US" dirty="0"/>
              <a:t>Quality laboratory capacity</a:t>
            </a:r>
          </a:p>
          <a:p>
            <a:pPr>
              <a:lnSpc>
                <a:spcPct val="85000"/>
              </a:lnSpc>
              <a:spcBef>
                <a:spcPts val="0"/>
              </a:spcBef>
            </a:pPr>
            <a:endParaRPr lang="en-US" sz="1000" dirty="0"/>
          </a:p>
          <a:p>
            <a:pPr>
              <a:lnSpc>
                <a:spcPct val="85000"/>
              </a:lnSpc>
              <a:spcBef>
                <a:spcPts val="0"/>
              </a:spcBef>
            </a:pPr>
            <a:r>
              <a:rPr lang="en-US" dirty="0"/>
              <a:t>Adequately staffed &amp; trained workforce</a:t>
            </a:r>
          </a:p>
          <a:p>
            <a:pPr>
              <a:lnSpc>
                <a:spcPct val="85000"/>
              </a:lnSpc>
              <a:spcBef>
                <a:spcPts val="0"/>
              </a:spcBef>
            </a:pPr>
            <a:endParaRPr lang="en-US" sz="1000" dirty="0"/>
          </a:p>
          <a:p>
            <a:pPr>
              <a:lnSpc>
                <a:spcPct val="85000"/>
              </a:lnSpc>
              <a:spcBef>
                <a:spcPts val="0"/>
              </a:spcBef>
            </a:pPr>
            <a:r>
              <a:rPr lang="en-US" dirty="0"/>
              <a:t>Political commitment &amp; leadership, including “mentoring” of newly trained workforce</a:t>
            </a:r>
          </a:p>
          <a:p>
            <a:pPr>
              <a:lnSpc>
                <a:spcPct val="85000"/>
              </a:lnSpc>
              <a:spcBef>
                <a:spcPts val="0"/>
              </a:spcBef>
            </a:pPr>
            <a:endParaRPr lang="en-US" dirty="0"/>
          </a:p>
          <a:p>
            <a:pPr>
              <a:lnSpc>
                <a:spcPct val="85000"/>
              </a:lnSpc>
              <a:spcBef>
                <a:spcPts val="0"/>
              </a:spcBef>
            </a:pPr>
            <a:endParaRPr lang="en-US" dirty="0"/>
          </a:p>
          <a:p>
            <a:pPr>
              <a:lnSpc>
                <a:spcPct val="85000"/>
              </a:lnSpc>
              <a:spcBef>
                <a:spcPts val="0"/>
              </a:spcBef>
            </a:pPr>
            <a:endParaRPr lang="en-US" dirty="0"/>
          </a:p>
          <a:p>
            <a:pPr>
              <a:lnSpc>
                <a:spcPct val="85000"/>
              </a:lnSpc>
              <a:spcBef>
                <a:spcPts val="0"/>
              </a:spcBef>
            </a:pP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736862"/>
            <a:ext cx="1295400" cy="1295400"/>
          </a:xfrm>
          <a:prstGeom prst="rect">
            <a:avLst/>
          </a:prstGeom>
        </p:spPr>
      </p:pic>
    </p:spTree>
    <p:custDataLst>
      <p:tags r:id="rId1"/>
    </p:custDataLst>
    <p:extLst>
      <p:ext uri="{BB962C8B-B14F-4D97-AF65-F5344CB8AC3E}">
        <p14:creationId xmlns:p14="http://schemas.microsoft.com/office/powerpoint/2010/main" val="790490754"/>
      </p:ext>
    </p:extLst>
  </p:cSld>
  <p:clrMapOvr>
    <a:masterClrMapping/>
  </p:clrMapOvr>
  <mc:AlternateContent xmlns:mc="http://schemas.openxmlformats.org/markup-compatibility/2006" xmlns:p14="http://schemas.microsoft.com/office/powerpoint/2010/main">
    <mc:Choice Requires="p14">
      <p:transition p14:dur="0" advTm="181233"/>
    </mc:Choice>
    <mc:Fallback xmlns="">
      <p:transition advTm="18123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24B9-DEE3-4DFC-86D6-96B37301A804}"/>
              </a:ext>
            </a:extLst>
          </p:cNvPr>
          <p:cNvSpPr>
            <a:spLocks noGrp="1"/>
          </p:cNvSpPr>
          <p:nvPr>
            <p:ph type="title"/>
          </p:nvPr>
        </p:nvSpPr>
        <p:spPr>
          <a:xfrm>
            <a:off x="2376487" y="815639"/>
            <a:ext cx="4686300" cy="914400"/>
          </a:xfrm>
        </p:spPr>
        <p:txBody>
          <a:bodyPr>
            <a:normAutofit fontScale="90000"/>
          </a:bodyPr>
          <a:lstStyle/>
          <a:p>
            <a:r>
              <a:rPr lang="en-US" dirty="0">
                <a:solidFill>
                  <a:srgbClr val="1B4955"/>
                </a:solidFill>
              </a:rPr>
              <a:t>International Health Regulations (IHR)</a:t>
            </a:r>
            <a:endParaRPr lang="en-US" dirty="0">
              <a:solidFill>
                <a:srgbClr val="036361"/>
              </a:solidFill>
            </a:endParaRPr>
          </a:p>
        </p:txBody>
      </p:sp>
      <p:sp>
        <p:nvSpPr>
          <p:cNvPr id="3" name="Content Placeholder 2">
            <a:extLst>
              <a:ext uri="{FF2B5EF4-FFF2-40B4-BE49-F238E27FC236}">
                <a16:creationId xmlns:a16="http://schemas.microsoft.com/office/drawing/2014/main" id="{1E192851-0478-4A32-8319-61150395233A}"/>
              </a:ext>
            </a:extLst>
          </p:cNvPr>
          <p:cNvSpPr>
            <a:spLocks noGrp="1"/>
          </p:cNvSpPr>
          <p:nvPr>
            <p:ph idx="1"/>
          </p:nvPr>
        </p:nvSpPr>
        <p:spPr>
          <a:xfrm>
            <a:off x="228600" y="1928887"/>
            <a:ext cx="8458200" cy="4724400"/>
          </a:xfrm>
        </p:spPr>
        <p:txBody>
          <a:bodyPr>
            <a:normAutofit/>
          </a:bodyPr>
          <a:lstStyle/>
          <a:p>
            <a:r>
              <a:rPr lang="en-US" sz="2800" dirty="0"/>
              <a:t>Instrument of international law</a:t>
            </a:r>
          </a:p>
          <a:p>
            <a:r>
              <a:rPr lang="en-US" sz="2800" dirty="0"/>
              <a:t>Create rights/obligations for countries &amp; criteria to determine PHEICs</a:t>
            </a:r>
          </a:p>
          <a:p>
            <a:r>
              <a:rPr lang="en-US" sz="2800" dirty="0"/>
              <a:t>Formulated for responding to globalization </a:t>
            </a:r>
            <a:br>
              <a:rPr lang="en-US" sz="2800" dirty="0">
                <a:solidFill>
                  <a:srgbClr val="FF00FF"/>
                </a:solidFill>
              </a:rPr>
            </a:br>
            <a:r>
              <a:rPr lang="en-US" sz="2800" dirty="0"/>
              <a:t>&amp; increasing travel &amp; trade</a:t>
            </a:r>
          </a:p>
          <a:p>
            <a:r>
              <a:rPr lang="en-US" sz="2800" dirty="0"/>
              <a:t>Designed to protect country from risks </a:t>
            </a:r>
            <a:br>
              <a:rPr lang="en-US" sz="2800" dirty="0">
                <a:solidFill>
                  <a:srgbClr val="FF00FF"/>
                </a:solidFill>
              </a:rPr>
            </a:br>
            <a:r>
              <a:rPr lang="en-US" sz="2800" dirty="0"/>
              <a:t>not controlled on national level</a:t>
            </a:r>
          </a:p>
          <a:p>
            <a:r>
              <a:rPr lang="en-US" sz="2800" dirty="0"/>
              <a:t>↑ global health security by rapid info. spread &amp; promote collaboration for faster response</a:t>
            </a:r>
          </a:p>
        </p:txBody>
      </p:sp>
      <p:pic>
        <p:nvPicPr>
          <p:cNvPr id="4" name="Content Placeholder 8" descr="http://www.who.int/entity/ihr/publications/ihr_3rd_cover.jpg">
            <a:extLst>
              <a:ext uri="{FF2B5EF4-FFF2-40B4-BE49-F238E27FC236}">
                <a16:creationId xmlns:a16="http://schemas.microsoft.com/office/drawing/2014/main" id="{23A2E7B7-22A1-4DB0-B5E8-C9BE5B120A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048000"/>
            <a:ext cx="1447800" cy="19886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5185" r="2059" b="15556"/>
          <a:stretch/>
        </p:blipFill>
        <p:spPr>
          <a:xfrm>
            <a:off x="914400" y="688924"/>
            <a:ext cx="1219200" cy="1041115"/>
          </a:xfrm>
          <a:prstGeom prst="rect">
            <a:avLst/>
          </a:prstGeom>
        </p:spPr>
      </p:pic>
    </p:spTree>
    <p:custDataLst>
      <p:tags r:id="rId1"/>
    </p:custDataLst>
    <p:extLst>
      <p:ext uri="{BB962C8B-B14F-4D97-AF65-F5344CB8AC3E}">
        <p14:creationId xmlns:p14="http://schemas.microsoft.com/office/powerpoint/2010/main" val="117780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5B8824-A72E-45B5-B8DC-DE5F2562B55C}"/>
              </a:ext>
            </a:extLst>
          </p:cNvPr>
          <p:cNvSpPr>
            <a:spLocks noGrp="1"/>
          </p:cNvSpPr>
          <p:nvPr>
            <p:ph type="title"/>
          </p:nvPr>
        </p:nvSpPr>
        <p:spPr>
          <a:xfrm>
            <a:off x="457200" y="533400"/>
            <a:ext cx="8229600" cy="1341438"/>
          </a:xfrm>
        </p:spPr>
        <p:txBody>
          <a:bodyPr>
            <a:normAutofit/>
          </a:bodyPr>
          <a:lstStyle/>
          <a:p>
            <a:r>
              <a:rPr lang="en-US" dirty="0">
                <a:solidFill>
                  <a:srgbClr val="1B4955"/>
                </a:solidFill>
              </a:rPr>
              <a:t>What is a PHEIC?</a:t>
            </a:r>
          </a:p>
        </p:txBody>
      </p:sp>
      <p:sp>
        <p:nvSpPr>
          <p:cNvPr id="6" name="Content Placeholder 5">
            <a:extLst>
              <a:ext uri="{FF2B5EF4-FFF2-40B4-BE49-F238E27FC236}">
                <a16:creationId xmlns:a16="http://schemas.microsoft.com/office/drawing/2014/main" id="{5F99CA19-C67F-4BC3-9911-8D8D26288C01}"/>
              </a:ext>
            </a:extLst>
          </p:cNvPr>
          <p:cNvSpPr>
            <a:spLocks noGrp="1"/>
          </p:cNvSpPr>
          <p:nvPr>
            <p:ph idx="1"/>
          </p:nvPr>
        </p:nvSpPr>
        <p:spPr>
          <a:xfrm>
            <a:off x="457200" y="1874838"/>
            <a:ext cx="7543800" cy="4297362"/>
          </a:xfrm>
        </p:spPr>
        <p:txBody>
          <a:bodyPr>
            <a:normAutofit/>
          </a:bodyPr>
          <a:lstStyle/>
          <a:p>
            <a:pPr lvl="0"/>
            <a:r>
              <a:rPr lang="en-US" dirty="0"/>
              <a:t>An </a:t>
            </a:r>
            <a:r>
              <a:rPr lang="en-US" b="1" i="1" dirty="0"/>
              <a:t>extraordinary event</a:t>
            </a:r>
            <a:r>
              <a:rPr lang="en-US" dirty="0"/>
              <a:t> constituting a </a:t>
            </a:r>
            <a:r>
              <a:rPr lang="en-US" b="1" i="1" dirty="0"/>
              <a:t>public health risk to other States through the international spread of disease</a:t>
            </a:r>
            <a:r>
              <a:rPr lang="en-US" dirty="0"/>
              <a:t> &amp; potentially requiring a </a:t>
            </a:r>
            <a:r>
              <a:rPr lang="en-US" b="1" i="1" dirty="0"/>
              <a:t>coordinated international response</a:t>
            </a:r>
            <a:endParaRPr lang="en-US" i="1" dirty="0"/>
          </a:p>
          <a:p>
            <a:pPr lvl="0"/>
            <a:endParaRPr lang="en-US" sz="1600" dirty="0"/>
          </a:p>
          <a:p>
            <a:pPr lvl="0"/>
            <a:r>
              <a:rPr lang="en-US" dirty="0"/>
              <a:t>A PHEIC is determined by </a:t>
            </a:r>
            <a:br>
              <a:rPr lang="en-US" dirty="0">
                <a:solidFill>
                  <a:srgbClr val="FF00FF"/>
                </a:solidFill>
              </a:rPr>
            </a:br>
            <a:r>
              <a:rPr lang="en-US" dirty="0"/>
              <a:t>WHO Director-General (DG)</a:t>
            </a:r>
            <a:endParaRPr lang="fr-FR"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1066" r="9120" b="12222"/>
          <a:stretch/>
        </p:blipFill>
        <p:spPr>
          <a:xfrm>
            <a:off x="6155802" y="3699641"/>
            <a:ext cx="2530998" cy="2438400"/>
          </a:xfrm>
          <a:prstGeom prst="rect">
            <a:avLst/>
          </a:prstGeom>
        </p:spPr>
      </p:pic>
    </p:spTree>
    <p:custDataLst>
      <p:tags r:id="rId1"/>
    </p:custDataLst>
    <p:extLst>
      <p:ext uri="{BB962C8B-B14F-4D97-AF65-F5344CB8AC3E}">
        <p14:creationId xmlns:p14="http://schemas.microsoft.com/office/powerpoint/2010/main" val="378052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2426CF-B2F0-4F8E-963F-DF5556FFBBEA}"/>
              </a:ext>
            </a:extLst>
          </p:cNvPr>
          <p:cNvSpPr>
            <a:spLocks noGrp="1"/>
          </p:cNvSpPr>
          <p:nvPr>
            <p:ph type="title"/>
          </p:nvPr>
        </p:nvSpPr>
        <p:spPr>
          <a:xfrm>
            <a:off x="1676400" y="591098"/>
            <a:ext cx="4800600" cy="914400"/>
          </a:xfrm>
        </p:spPr>
        <p:txBody>
          <a:bodyPr>
            <a:normAutofit/>
          </a:bodyPr>
          <a:lstStyle/>
          <a:p>
            <a:r>
              <a:rPr lang="en-US" dirty="0">
                <a:solidFill>
                  <a:srgbClr val="1B4955"/>
                </a:solidFill>
              </a:rPr>
              <a:t>IHR</a:t>
            </a:r>
          </a:p>
        </p:txBody>
      </p:sp>
      <p:sp>
        <p:nvSpPr>
          <p:cNvPr id="5" name="Text Placeholder 4"/>
          <p:cNvSpPr>
            <a:spLocks noGrp="1"/>
          </p:cNvSpPr>
          <p:nvPr>
            <p:ph type="body" idx="1"/>
          </p:nvPr>
        </p:nvSpPr>
        <p:spPr>
          <a:xfrm>
            <a:off x="952500" y="1535113"/>
            <a:ext cx="1828800" cy="639762"/>
          </a:xfrm>
        </p:spPr>
        <p:txBody>
          <a:bodyPr>
            <a:noAutofit/>
          </a:bodyPr>
          <a:lstStyle/>
          <a:p>
            <a:r>
              <a:rPr lang="en-US" sz="3600" dirty="0">
                <a:latin typeface="+mn-lt"/>
              </a:rPr>
              <a:t>GOALS</a:t>
            </a:r>
          </a:p>
        </p:txBody>
      </p:sp>
      <p:sp>
        <p:nvSpPr>
          <p:cNvPr id="8" name="Content Placeholder 7">
            <a:extLst>
              <a:ext uri="{FF2B5EF4-FFF2-40B4-BE49-F238E27FC236}">
                <a16:creationId xmlns:a16="http://schemas.microsoft.com/office/drawing/2014/main" id="{AC81B581-A9ED-4909-860D-4B15BCFEA5BE}"/>
              </a:ext>
            </a:extLst>
          </p:cNvPr>
          <p:cNvSpPr>
            <a:spLocks noGrp="1"/>
          </p:cNvSpPr>
          <p:nvPr>
            <p:ph sz="half" idx="2"/>
          </p:nvPr>
        </p:nvSpPr>
        <p:spPr/>
        <p:txBody>
          <a:bodyPr anchor="ctr">
            <a:normAutofit/>
          </a:bodyPr>
          <a:lstStyle/>
          <a:p>
            <a:r>
              <a:rPr lang="en-US" sz="3200" dirty="0">
                <a:latin typeface="+mn-lt"/>
              </a:rPr>
              <a:t>Prevent</a:t>
            </a:r>
          </a:p>
          <a:p>
            <a:r>
              <a:rPr lang="en-US" sz="3200" dirty="0">
                <a:latin typeface="+mn-lt"/>
              </a:rPr>
              <a:t>Protect against</a:t>
            </a:r>
          </a:p>
          <a:p>
            <a:r>
              <a:rPr lang="en-US" sz="3200" dirty="0">
                <a:latin typeface="+mn-lt"/>
              </a:rPr>
              <a:t>Control </a:t>
            </a:r>
          </a:p>
          <a:p>
            <a:r>
              <a:rPr lang="en-US" sz="3200" dirty="0">
                <a:latin typeface="+mn-lt"/>
              </a:rPr>
              <a:t>Respond</a:t>
            </a:r>
          </a:p>
          <a:p>
            <a:pPr marL="0" indent="0">
              <a:lnSpc>
                <a:spcPct val="85000"/>
              </a:lnSpc>
              <a:spcBef>
                <a:spcPts val="0"/>
              </a:spcBef>
              <a:buNone/>
            </a:pPr>
            <a:r>
              <a:rPr lang="en-US" sz="3200" dirty="0">
                <a:latin typeface="+mn-lt"/>
              </a:rPr>
              <a:t>to international spread of disease</a:t>
            </a:r>
          </a:p>
        </p:txBody>
      </p:sp>
      <p:sp>
        <p:nvSpPr>
          <p:cNvPr id="7" name="Text Placeholder 6"/>
          <p:cNvSpPr>
            <a:spLocks noGrp="1"/>
          </p:cNvSpPr>
          <p:nvPr>
            <p:ph type="body" sz="quarter" idx="3"/>
          </p:nvPr>
        </p:nvSpPr>
        <p:spPr>
          <a:xfrm>
            <a:off x="4645025" y="1420265"/>
            <a:ext cx="4041775" cy="639762"/>
          </a:xfrm>
        </p:spPr>
        <p:txBody>
          <a:bodyPr>
            <a:noAutofit/>
          </a:bodyPr>
          <a:lstStyle/>
          <a:p>
            <a:pPr algn="ctr"/>
            <a:r>
              <a:rPr lang="en-US" sz="3600" dirty="0">
                <a:latin typeface="+mn-lt"/>
              </a:rPr>
              <a:t>REQUIREMENTS</a:t>
            </a:r>
          </a:p>
        </p:txBody>
      </p:sp>
      <p:pic>
        <p:nvPicPr>
          <p:cNvPr id="11" name="Content Placeholder 10"/>
          <p:cNvPicPr>
            <a:picLocks noGrp="1" noChangeAspect="1"/>
          </p:cNvPicPr>
          <p:nvPr>
            <p:ph sz="quarter" idx="4"/>
          </p:nvPr>
        </p:nvPicPr>
        <p:blipFill>
          <a:blip r:embed="rId4"/>
          <a:stretch>
            <a:fillRect/>
          </a:stretch>
        </p:blipFill>
        <p:spPr>
          <a:xfrm>
            <a:off x="4645025" y="2185485"/>
            <a:ext cx="4041775" cy="3930067"/>
          </a:xfrm>
          <a:prstGeom prst="rect">
            <a:avLst/>
          </a:prstGeom>
        </p:spPr>
      </p:pic>
      <p:sp>
        <p:nvSpPr>
          <p:cNvPr id="4" name="Содержимое 2">
            <a:extLst>
              <a:ext uri="{FF2B5EF4-FFF2-40B4-BE49-F238E27FC236}">
                <a16:creationId xmlns:a16="http://schemas.microsoft.com/office/drawing/2014/main" id="{4EF341C6-09D7-4CBE-B168-D3F0427A1555}"/>
              </a:ext>
            </a:extLst>
          </p:cNvPr>
          <p:cNvSpPr txBox="1">
            <a:spLocks/>
          </p:cNvSpPr>
          <p:nvPr/>
        </p:nvSpPr>
        <p:spPr>
          <a:xfrm>
            <a:off x="3276600" y="1905000"/>
            <a:ext cx="4887383" cy="41338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US" sz="2400" i="1" dirty="0">
              <a:latin typeface="Calibri" charset="0"/>
              <a:cs typeface="Calibri" charset="0"/>
            </a:endParaRPr>
          </a:p>
          <a:p>
            <a:pPr fontAlgn="auto">
              <a:spcAft>
                <a:spcPts val="0"/>
              </a:spcAft>
            </a:pPr>
            <a:endParaRPr lang="ru-RU"/>
          </a:p>
        </p:txBody>
      </p:sp>
      <p:sp>
        <p:nvSpPr>
          <p:cNvPr id="12" name="TextBox 11">
            <a:extLst>
              <a:ext uri="{FF2B5EF4-FFF2-40B4-BE49-F238E27FC236}">
                <a16:creationId xmlns:a16="http://schemas.microsoft.com/office/drawing/2014/main" id="{7E0DBF97-B5E7-430B-8A82-FAE7DA20BBDF}"/>
              </a:ext>
            </a:extLst>
          </p:cNvPr>
          <p:cNvSpPr txBox="1"/>
          <p:nvPr/>
        </p:nvSpPr>
        <p:spPr>
          <a:xfrm>
            <a:off x="4619625" y="6145167"/>
            <a:ext cx="914400" cy="246221"/>
          </a:xfrm>
          <a:prstGeom prst="rect">
            <a:avLst/>
          </a:prstGeom>
          <a:noFill/>
        </p:spPr>
        <p:txBody>
          <a:bodyPr wrap="square">
            <a:spAutoFit/>
          </a:bodyPr>
          <a:lstStyle/>
          <a:p>
            <a:r>
              <a:rPr lang="en-US" sz="1000" dirty="0">
                <a:latin typeface="+mn-lt"/>
                <a:hlinkClick r:id="rId5"/>
              </a:rPr>
              <a:t>Image Source</a:t>
            </a:r>
            <a:endParaRPr lang="en-US" sz="1000" dirty="0">
              <a:latin typeface="+mn-lt"/>
            </a:endParaRPr>
          </a:p>
        </p:txBody>
      </p:sp>
    </p:spTree>
    <p:custDataLst>
      <p:tags r:id="rId1"/>
    </p:custDataLst>
    <p:extLst>
      <p:ext uri="{BB962C8B-B14F-4D97-AF65-F5344CB8AC3E}">
        <p14:creationId xmlns:p14="http://schemas.microsoft.com/office/powerpoint/2010/main" val="3336893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A6165C-8CB4-45B7-8861-23A2A6561EF1}"/>
              </a:ext>
            </a:extLst>
          </p:cNvPr>
          <p:cNvSpPr>
            <a:spLocks noGrp="1"/>
          </p:cNvSpPr>
          <p:nvPr>
            <p:ph type="title"/>
          </p:nvPr>
        </p:nvSpPr>
        <p:spPr>
          <a:xfrm>
            <a:off x="166211" y="685061"/>
            <a:ext cx="7216472" cy="914400"/>
          </a:xfrm>
        </p:spPr>
        <p:txBody>
          <a:bodyPr>
            <a:normAutofit/>
          </a:bodyPr>
          <a:lstStyle/>
          <a:p>
            <a:r>
              <a:rPr lang="en-US" dirty="0">
                <a:solidFill>
                  <a:srgbClr val="1B4955"/>
                </a:solidFill>
              </a:rPr>
              <a:t>Key IHR Mandates for WHO</a:t>
            </a:r>
          </a:p>
        </p:txBody>
      </p:sp>
      <p:sp>
        <p:nvSpPr>
          <p:cNvPr id="6" name="Content Placeholder 5">
            <a:extLst>
              <a:ext uri="{FF2B5EF4-FFF2-40B4-BE49-F238E27FC236}">
                <a16:creationId xmlns:a16="http://schemas.microsoft.com/office/drawing/2014/main" id="{269FD963-E209-499D-96CC-97B13D4FF767}"/>
              </a:ext>
            </a:extLst>
          </p:cNvPr>
          <p:cNvSpPr>
            <a:spLocks noGrp="1"/>
          </p:cNvSpPr>
          <p:nvPr>
            <p:ph idx="1"/>
          </p:nvPr>
        </p:nvSpPr>
        <p:spPr>
          <a:xfrm>
            <a:off x="457200" y="2017464"/>
            <a:ext cx="8229600" cy="3886200"/>
          </a:xfrm>
        </p:spPr>
        <p:txBody>
          <a:bodyPr anchor="ctr">
            <a:normAutofit/>
          </a:bodyPr>
          <a:lstStyle/>
          <a:p>
            <a:pPr>
              <a:spcBef>
                <a:spcPts val="0"/>
              </a:spcBef>
              <a:spcAft>
                <a:spcPts val="0"/>
              </a:spcAft>
            </a:pPr>
            <a:r>
              <a:rPr lang="en-US" dirty="0"/>
              <a:t>Collect information globally on public health events</a:t>
            </a:r>
            <a:endParaRPr lang="fr-FR" dirty="0"/>
          </a:p>
          <a:p>
            <a:pPr lvl="0">
              <a:lnSpc>
                <a:spcPct val="100000"/>
              </a:lnSpc>
              <a:spcBef>
                <a:spcPts val="0"/>
              </a:spcBef>
              <a:spcAft>
                <a:spcPts val="0"/>
              </a:spcAft>
              <a:buFont typeface="Arial"/>
              <a:buChar char="•"/>
            </a:pPr>
            <a:r>
              <a:rPr lang="en-US" dirty="0"/>
              <a:t>Risk assessment of the information </a:t>
            </a:r>
          </a:p>
          <a:p>
            <a:pPr lvl="1">
              <a:lnSpc>
                <a:spcPct val="100000"/>
              </a:lnSpc>
              <a:spcBef>
                <a:spcPts val="0"/>
              </a:spcBef>
              <a:spcAft>
                <a:spcPts val="0"/>
              </a:spcAft>
            </a:pPr>
            <a:r>
              <a:rPr lang="en-US" dirty="0"/>
              <a:t>potential international spread </a:t>
            </a:r>
          </a:p>
          <a:p>
            <a:pPr lvl="1">
              <a:lnSpc>
                <a:spcPct val="100000"/>
              </a:lnSpc>
              <a:spcBef>
                <a:spcPts val="0"/>
              </a:spcBef>
              <a:spcAft>
                <a:spcPts val="0"/>
              </a:spcAft>
            </a:pPr>
            <a:r>
              <a:rPr lang="en-US" dirty="0"/>
              <a:t>interference with international traffic</a:t>
            </a:r>
          </a:p>
          <a:p>
            <a:pPr lvl="1">
              <a:lnSpc>
                <a:spcPct val="100000"/>
              </a:lnSpc>
              <a:spcBef>
                <a:spcPts val="0"/>
              </a:spcBef>
              <a:spcAft>
                <a:spcPts val="0"/>
              </a:spcAft>
            </a:pPr>
            <a:r>
              <a:rPr lang="en-US" dirty="0"/>
              <a:t>risks to human health </a:t>
            </a:r>
            <a:endParaRPr lang="fr-FR" dirty="0"/>
          </a:p>
        </p:txBody>
      </p:sp>
      <p:sp>
        <p:nvSpPr>
          <p:cNvPr id="2" name="TextBox 1"/>
          <p:cNvSpPr txBox="1"/>
          <p:nvPr/>
        </p:nvSpPr>
        <p:spPr>
          <a:xfrm>
            <a:off x="7162800" y="6033700"/>
            <a:ext cx="1114408" cy="276999"/>
          </a:xfrm>
          <a:prstGeom prst="rect">
            <a:avLst/>
          </a:prstGeom>
          <a:noFill/>
        </p:spPr>
        <p:txBody>
          <a:bodyPr wrap="none" rtlCol="0">
            <a:spAutoFit/>
          </a:bodyPr>
          <a:lstStyle/>
          <a:p>
            <a:r>
              <a:rPr lang="en-US" sz="1200" dirty="0">
                <a:solidFill>
                  <a:schemeClr val="tx1"/>
                </a:solidFill>
                <a:hlinkClick r:id="rId4"/>
              </a:rPr>
              <a:t>Image source</a:t>
            </a:r>
            <a:endParaRPr lang="en-US" sz="1200" dirty="0">
              <a:solidFill>
                <a:schemeClr val="tx1"/>
              </a:solidFill>
            </a:endParaRPr>
          </a:p>
        </p:txBody>
      </p:sp>
      <p:pic>
        <p:nvPicPr>
          <p:cNvPr id="1028" name="Picture 4" descr="File:World Health Organization Logo.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832" y="5105211"/>
            <a:ext cx="2971800" cy="911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7715" y="922447"/>
            <a:ext cx="1735917" cy="1466850"/>
          </a:xfrm>
          <a:prstGeom prst="rect">
            <a:avLst/>
          </a:prstGeom>
        </p:spPr>
      </p:pic>
    </p:spTree>
    <p:custDataLst>
      <p:tags r:id="rId1"/>
    </p:custDataLst>
    <p:extLst>
      <p:ext uri="{BB962C8B-B14F-4D97-AF65-F5344CB8AC3E}">
        <p14:creationId xmlns:p14="http://schemas.microsoft.com/office/powerpoint/2010/main" val="273622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183279-A620-40CB-8501-CA2BD22FB45E}"/>
              </a:ext>
            </a:extLst>
          </p:cNvPr>
          <p:cNvSpPr>
            <a:spLocks noGrp="1"/>
          </p:cNvSpPr>
          <p:nvPr>
            <p:ph type="title"/>
          </p:nvPr>
        </p:nvSpPr>
        <p:spPr>
          <a:xfrm>
            <a:off x="247650" y="636904"/>
            <a:ext cx="6444112" cy="1188720"/>
          </a:xfrm>
        </p:spPr>
        <p:txBody>
          <a:bodyPr>
            <a:normAutofit fontScale="90000"/>
          </a:bodyPr>
          <a:lstStyle/>
          <a:p>
            <a:r>
              <a:rPr lang="en-GB" dirty="0">
                <a:solidFill>
                  <a:srgbClr val="1B4955"/>
                </a:solidFill>
              </a:rPr>
              <a:t>Key Obligations &amp; Rights of </a:t>
            </a:r>
            <a:br>
              <a:rPr lang="en-GB" dirty="0">
                <a:solidFill>
                  <a:srgbClr val="FF00FF"/>
                </a:solidFill>
              </a:rPr>
            </a:br>
            <a:r>
              <a:rPr lang="en-GB" dirty="0">
                <a:solidFill>
                  <a:srgbClr val="1B4955"/>
                </a:solidFill>
              </a:rPr>
              <a:t>Member </a:t>
            </a:r>
            <a:r>
              <a:rPr lang="en-US" dirty="0">
                <a:solidFill>
                  <a:srgbClr val="1B4955"/>
                </a:solidFill>
              </a:rPr>
              <a:t>Countries</a:t>
            </a:r>
          </a:p>
        </p:txBody>
      </p:sp>
      <p:sp>
        <p:nvSpPr>
          <p:cNvPr id="8" name="Content Placeholder 7">
            <a:extLst>
              <a:ext uri="{FF2B5EF4-FFF2-40B4-BE49-F238E27FC236}">
                <a16:creationId xmlns:a16="http://schemas.microsoft.com/office/drawing/2014/main" id="{036B1360-31B1-437A-B630-B709FB0C8DAF}"/>
              </a:ext>
            </a:extLst>
          </p:cNvPr>
          <p:cNvSpPr>
            <a:spLocks noGrp="1"/>
          </p:cNvSpPr>
          <p:nvPr>
            <p:ph idx="1"/>
          </p:nvPr>
        </p:nvSpPr>
        <p:spPr>
          <a:xfrm>
            <a:off x="381000" y="1798637"/>
            <a:ext cx="8610600" cy="4525963"/>
          </a:xfrm>
        </p:spPr>
        <p:txBody>
          <a:bodyPr anchor="ctr">
            <a:normAutofit/>
          </a:bodyPr>
          <a:lstStyle/>
          <a:p>
            <a:pPr>
              <a:spcBef>
                <a:spcPts val="600"/>
              </a:spcBef>
            </a:pPr>
            <a:r>
              <a:rPr lang="en-US" sz="2800" b="1" dirty="0"/>
              <a:t>Obligations</a:t>
            </a:r>
          </a:p>
          <a:p>
            <a:pPr lvl="1">
              <a:spcBef>
                <a:spcPts val="600"/>
              </a:spcBef>
            </a:pPr>
            <a:r>
              <a:rPr lang="en-US" sz="2800" dirty="0"/>
              <a:t>establish &amp; operate National IHR focal Points (NFP)</a:t>
            </a:r>
          </a:p>
          <a:p>
            <a:pPr lvl="1">
              <a:spcBef>
                <a:spcPts val="600"/>
              </a:spcBef>
            </a:pPr>
            <a:r>
              <a:rPr lang="en-US" sz="2800" dirty="0"/>
              <a:t>notify/report/verify potentially international health events &amp; risks</a:t>
            </a:r>
          </a:p>
          <a:p>
            <a:pPr lvl="1">
              <a:spcBef>
                <a:spcPts val="600"/>
              </a:spcBef>
            </a:pPr>
            <a:r>
              <a:rPr lang="en-US" sz="2800" dirty="0"/>
              <a:t>provide international cooperation &amp; assistance</a:t>
            </a:r>
          </a:p>
          <a:p>
            <a:pPr lvl="1">
              <a:spcBef>
                <a:spcPts val="600"/>
              </a:spcBef>
            </a:pPr>
            <a:r>
              <a:rPr lang="en-US" sz="2800" dirty="0"/>
              <a:t>develop core capabilities</a:t>
            </a:r>
          </a:p>
          <a:p>
            <a:pPr>
              <a:spcBef>
                <a:spcPts val="600"/>
              </a:spcBef>
            </a:pPr>
            <a:r>
              <a:rPr lang="en-US" sz="2800" b="1" dirty="0"/>
              <a:t>Right to advice, technical support, specified info., assessments on events/risks, respect, dignity</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998" t="-212" r="1998" b="10682"/>
          <a:stretch/>
        </p:blipFill>
        <p:spPr>
          <a:xfrm>
            <a:off x="6672712" y="609917"/>
            <a:ext cx="2233324" cy="1739083"/>
          </a:xfrm>
          <a:prstGeom prst="rect">
            <a:avLst/>
          </a:prstGeom>
        </p:spPr>
      </p:pic>
    </p:spTree>
    <p:custDataLst>
      <p:tags r:id="rId1"/>
    </p:custDataLst>
    <p:extLst>
      <p:ext uri="{BB962C8B-B14F-4D97-AF65-F5344CB8AC3E}">
        <p14:creationId xmlns:p14="http://schemas.microsoft.com/office/powerpoint/2010/main" val="1247038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FEDC-C0D2-4E61-BE7D-963F2CE59EC6}"/>
              </a:ext>
            </a:extLst>
          </p:cNvPr>
          <p:cNvSpPr>
            <a:spLocks noGrp="1"/>
          </p:cNvSpPr>
          <p:nvPr>
            <p:ph type="title"/>
          </p:nvPr>
        </p:nvSpPr>
        <p:spPr>
          <a:xfrm>
            <a:off x="457200" y="533400"/>
            <a:ext cx="8229600" cy="914400"/>
          </a:xfrm>
        </p:spPr>
        <p:txBody>
          <a:bodyPr/>
          <a:lstStyle/>
          <a:p>
            <a:r>
              <a:rPr lang="en-US" dirty="0">
                <a:solidFill>
                  <a:srgbClr val="1B4955"/>
                </a:solidFill>
              </a:rPr>
              <a:t>Establishment of NFPs</a:t>
            </a:r>
          </a:p>
        </p:txBody>
      </p:sp>
      <p:sp>
        <p:nvSpPr>
          <p:cNvPr id="3" name="Content Placeholder 2">
            <a:extLst>
              <a:ext uri="{FF2B5EF4-FFF2-40B4-BE49-F238E27FC236}">
                <a16:creationId xmlns:a16="http://schemas.microsoft.com/office/drawing/2014/main" id="{4A484DA1-52C3-45E1-8DD2-2B1F3D4E58F8}"/>
              </a:ext>
            </a:extLst>
          </p:cNvPr>
          <p:cNvSpPr>
            <a:spLocks noGrp="1"/>
          </p:cNvSpPr>
          <p:nvPr>
            <p:ph idx="1"/>
          </p:nvPr>
        </p:nvSpPr>
        <p:spPr>
          <a:xfrm>
            <a:off x="430924" y="1629383"/>
            <a:ext cx="8229600" cy="4191000"/>
          </a:xfrm>
        </p:spPr>
        <p:txBody>
          <a:bodyPr>
            <a:normAutofit/>
          </a:bodyPr>
          <a:lstStyle/>
          <a:p>
            <a:pPr lvl="0"/>
            <a:r>
              <a:rPr lang="en-US" sz="3200" b="1" dirty="0"/>
              <a:t>Designate a National Focal Point (NFP)</a:t>
            </a:r>
            <a:endParaRPr lang="en-US" sz="3200" dirty="0"/>
          </a:p>
          <a:p>
            <a:pPr lvl="0"/>
            <a:r>
              <a:rPr lang="en-US" dirty="0"/>
              <a:t>Required functions of (NFP): </a:t>
            </a:r>
            <a:endParaRPr lang="fr-FR" dirty="0"/>
          </a:p>
          <a:p>
            <a:pPr lvl="1">
              <a:buFont typeface="Arial" panose="020B0604020202020204" pitchFamily="34" charset="0"/>
              <a:buChar char="•"/>
            </a:pPr>
            <a:r>
              <a:rPr lang="en-US" sz="2800" dirty="0"/>
              <a:t>24/7 availability for communications with WHO</a:t>
            </a:r>
            <a:endParaRPr lang="fr-FR" sz="2800" dirty="0"/>
          </a:p>
          <a:p>
            <a:pPr lvl="1">
              <a:buFont typeface="Arial" panose="020B0604020202020204" pitchFamily="34" charset="0"/>
              <a:buChar char="•"/>
            </a:pPr>
            <a:r>
              <a:rPr lang="en-US" sz="2800" dirty="0"/>
              <a:t>Sending to WHO IHR Contact Point urgent communications concerning IHR</a:t>
            </a:r>
            <a:endParaRPr lang="fr-FR" sz="2800" dirty="0"/>
          </a:p>
          <a:p>
            <a:pPr lvl="1">
              <a:buFont typeface="Arial" panose="020B0604020202020204" pitchFamily="34" charset="0"/>
              <a:buChar char="•"/>
            </a:pPr>
            <a:r>
              <a:rPr lang="en-US" sz="2800" dirty="0"/>
              <a:t>Colleting information</a:t>
            </a:r>
          </a:p>
          <a:p>
            <a:pPr lvl="1">
              <a:buFont typeface="Arial" panose="020B0604020202020204" pitchFamily="34" charset="0"/>
              <a:buChar char="•"/>
            </a:pPr>
            <a:r>
              <a:rPr lang="en-US" sz="2800" dirty="0"/>
              <a:t>Disseminating IHR information</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2963" r="17407" b="24444"/>
          <a:stretch/>
        </p:blipFill>
        <p:spPr>
          <a:xfrm>
            <a:off x="6362700" y="3723569"/>
            <a:ext cx="1600200" cy="2315183"/>
          </a:xfrm>
          <a:prstGeom prst="rect">
            <a:avLst/>
          </a:prstGeom>
        </p:spPr>
      </p:pic>
      <p:sp>
        <p:nvSpPr>
          <p:cNvPr id="5" name="TextBox 4"/>
          <p:cNvSpPr txBox="1"/>
          <p:nvPr/>
        </p:nvSpPr>
        <p:spPr>
          <a:xfrm flipH="1">
            <a:off x="6553200" y="4419600"/>
            <a:ext cx="1066800" cy="584775"/>
          </a:xfrm>
          <a:prstGeom prst="rect">
            <a:avLst/>
          </a:prstGeom>
          <a:noFill/>
        </p:spPr>
        <p:txBody>
          <a:bodyPr wrap="square" rtlCol="0">
            <a:spAutoFit/>
          </a:bodyPr>
          <a:lstStyle/>
          <a:p>
            <a:r>
              <a:rPr lang="en-US" sz="3200" b="1" dirty="0">
                <a:solidFill>
                  <a:srgbClr val="1B4955"/>
                </a:solidFill>
              </a:rPr>
              <a:t>NFP</a:t>
            </a:r>
          </a:p>
        </p:txBody>
      </p:sp>
    </p:spTree>
    <p:custDataLst>
      <p:tags r:id="rId1"/>
    </p:custDataLst>
    <p:extLst>
      <p:ext uri="{BB962C8B-B14F-4D97-AF65-F5344CB8AC3E}">
        <p14:creationId xmlns:p14="http://schemas.microsoft.com/office/powerpoint/2010/main" val="2461986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0026-005B-47B0-B5B2-96170992EF09}"/>
              </a:ext>
            </a:extLst>
          </p:cNvPr>
          <p:cNvSpPr>
            <a:spLocks noGrp="1"/>
          </p:cNvSpPr>
          <p:nvPr>
            <p:ph type="title"/>
          </p:nvPr>
        </p:nvSpPr>
        <p:spPr>
          <a:xfrm>
            <a:off x="381000" y="914400"/>
            <a:ext cx="5191539" cy="914400"/>
          </a:xfrm>
        </p:spPr>
        <p:txBody>
          <a:bodyPr/>
          <a:lstStyle/>
          <a:p>
            <a:r>
              <a:rPr lang="en-US" dirty="0">
                <a:solidFill>
                  <a:srgbClr val="1B4955"/>
                </a:solidFill>
              </a:rPr>
              <a:t>NFP - United States</a:t>
            </a:r>
          </a:p>
        </p:txBody>
      </p:sp>
      <p:sp>
        <p:nvSpPr>
          <p:cNvPr id="3" name="Content Placeholder 2">
            <a:extLst>
              <a:ext uri="{FF2B5EF4-FFF2-40B4-BE49-F238E27FC236}">
                <a16:creationId xmlns:a16="http://schemas.microsoft.com/office/drawing/2014/main" id="{7F3C5023-26F4-419F-96D4-6FEF5BA2AABF}"/>
              </a:ext>
            </a:extLst>
          </p:cNvPr>
          <p:cNvSpPr>
            <a:spLocks noGrp="1"/>
          </p:cNvSpPr>
          <p:nvPr>
            <p:ph idx="1"/>
          </p:nvPr>
        </p:nvSpPr>
        <p:spPr>
          <a:xfrm>
            <a:off x="467139" y="2286000"/>
            <a:ext cx="8229600" cy="3733800"/>
          </a:xfrm>
        </p:spPr>
        <p:txBody>
          <a:bodyPr>
            <a:normAutofit fontScale="92500" lnSpcReduction="10000"/>
          </a:bodyPr>
          <a:lstStyle/>
          <a:p>
            <a:pPr algn="l"/>
            <a:r>
              <a:rPr lang="en-US" sz="3200" b="1" dirty="0"/>
              <a:t>The Secretary’s Operation Center (SOC) at Department of Health </a:t>
            </a:r>
            <a:r>
              <a:rPr lang="en-US" b="1" dirty="0"/>
              <a:t>&amp;</a:t>
            </a:r>
            <a:r>
              <a:rPr lang="en-US" sz="3200" b="1" dirty="0"/>
              <a:t> Human Services serves as NFP</a:t>
            </a:r>
            <a:endParaRPr lang="en-US" sz="1000" b="1" i="0" dirty="0">
              <a:solidFill>
                <a:srgbClr val="000000"/>
              </a:solidFill>
              <a:effectLst/>
              <a:latin typeface="Open Sans"/>
            </a:endParaRPr>
          </a:p>
          <a:p>
            <a:pPr algn="l"/>
            <a:r>
              <a:rPr lang="en-US" b="0" i="0" dirty="0">
                <a:solidFill>
                  <a:srgbClr val="000000"/>
                </a:solidFill>
                <a:effectLst/>
                <a:latin typeface="+mj-lt"/>
              </a:rPr>
              <a:t>CDC works with state </a:t>
            </a:r>
            <a:r>
              <a:rPr lang="en-US" dirty="0">
                <a:solidFill>
                  <a:srgbClr val="000000"/>
                </a:solidFill>
                <a:latin typeface="+mj-lt"/>
              </a:rPr>
              <a:t>&amp;</a:t>
            </a:r>
            <a:r>
              <a:rPr lang="en-US" b="0" i="0" dirty="0">
                <a:solidFill>
                  <a:srgbClr val="000000"/>
                </a:solidFill>
                <a:effectLst/>
                <a:latin typeface="+mj-lt"/>
              </a:rPr>
              <a:t> local reporting </a:t>
            </a:r>
            <a:br>
              <a:rPr lang="en-US" b="0" i="0" dirty="0">
                <a:solidFill>
                  <a:srgbClr val="FF00FF"/>
                </a:solidFill>
                <a:effectLst/>
                <a:latin typeface="+mj-lt"/>
              </a:rPr>
            </a:br>
            <a:r>
              <a:rPr lang="en-US" dirty="0">
                <a:solidFill>
                  <a:srgbClr val="000000"/>
                </a:solidFill>
                <a:latin typeface="+mj-lt"/>
              </a:rPr>
              <a:t>&amp;</a:t>
            </a:r>
            <a:r>
              <a:rPr lang="en-US" b="0" i="0" dirty="0">
                <a:solidFill>
                  <a:srgbClr val="000000"/>
                </a:solidFill>
                <a:effectLst/>
                <a:latin typeface="+mj-lt"/>
              </a:rPr>
              <a:t> response networks to receive info. at federal level; then respond to events of concern at local </a:t>
            </a:r>
            <a:r>
              <a:rPr lang="en-US" dirty="0">
                <a:solidFill>
                  <a:srgbClr val="000000"/>
                </a:solidFill>
                <a:latin typeface="+mj-lt"/>
              </a:rPr>
              <a:t>&amp;</a:t>
            </a:r>
            <a:r>
              <a:rPr lang="en-US" b="0" i="0" dirty="0">
                <a:solidFill>
                  <a:srgbClr val="000000"/>
                </a:solidFill>
                <a:effectLst/>
                <a:latin typeface="+mj-lt"/>
              </a:rPr>
              <a:t> federal levels</a:t>
            </a:r>
          </a:p>
          <a:p>
            <a:pPr algn="l"/>
            <a:r>
              <a:rPr lang="en-US" dirty="0">
                <a:solidFill>
                  <a:srgbClr val="000000"/>
                </a:solidFill>
                <a:latin typeface="+mj-lt"/>
              </a:rPr>
              <a:t>IHR form foundation for CDC’s </a:t>
            </a:r>
            <a:r>
              <a:rPr lang="en-US" b="1" i="1" dirty="0">
                <a:solidFill>
                  <a:srgbClr val="036361"/>
                </a:solidFill>
                <a:latin typeface="+mj-lt"/>
              </a:rPr>
              <a:t>global health security agenda</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539" y="528637"/>
            <a:ext cx="3124200" cy="1757363"/>
          </a:xfrm>
          <a:prstGeom prst="rect">
            <a:avLst/>
          </a:prstGeom>
        </p:spPr>
      </p:pic>
    </p:spTree>
    <p:custDataLst>
      <p:tags r:id="rId1"/>
    </p:custDataLst>
    <p:extLst>
      <p:ext uri="{BB962C8B-B14F-4D97-AF65-F5344CB8AC3E}">
        <p14:creationId xmlns:p14="http://schemas.microsoft.com/office/powerpoint/2010/main" val="407060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38200"/>
            <a:ext cx="8229600" cy="914400"/>
          </a:xfrm>
        </p:spPr>
        <p:txBody>
          <a:bodyPr>
            <a:noAutofit/>
          </a:bodyPr>
          <a:lstStyle/>
          <a:p>
            <a:r>
              <a:rPr lang="en-US" dirty="0">
                <a:solidFill>
                  <a:srgbClr val="1B4955"/>
                </a:solidFill>
                <a:latin typeface="+mn-lt"/>
              </a:rPr>
              <a:t>Review:  Types of Global </a:t>
            </a:r>
            <a:br>
              <a:rPr lang="en-US" dirty="0">
                <a:solidFill>
                  <a:srgbClr val="FF00FF"/>
                </a:solidFill>
                <a:latin typeface="+mn-lt"/>
              </a:rPr>
            </a:br>
            <a:r>
              <a:rPr lang="en-US" dirty="0">
                <a:solidFill>
                  <a:srgbClr val="1B4955"/>
                </a:solidFill>
                <a:latin typeface="+mn-lt"/>
              </a:rPr>
              <a:t>(International) Surveillance</a:t>
            </a:r>
          </a:p>
        </p:txBody>
      </p:sp>
      <p:pic>
        <p:nvPicPr>
          <p:cNvPr id="4" name="Content Placeholder 3"/>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705600" y="2124075"/>
            <a:ext cx="2057400" cy="1800225"/>
          </a:xfrm>
        </p:spPr>
      </p:pic>
      <p:sp>
        <p:nvSpPr>
          <p:cNvPr id="5" name="Content Placeholder 4"/>
          <p:cNvSpPr>
            <a:spLocks noGrp="1"/>
          </p:cNvSpPr>
          <p:nvPr>
            <p:ph sz="half" idx="2"/>
          </p:nvPr>
        </p:nvSpPr>
        <p:spPr>
          <a:xfrm>
            <a:off x="495300" y="2136775"/>
            <a:ext cx="7962900" cy="3886200"/>
          </a:xfrm>
        </p:spPr>
        <p:txBody>
          <a:bodyPr>
            <a:normAutofit lnSpcReduction="10000"/>
          </a:bodyPr>
          <a:lstStyle/>
          <a:p>
            <a:pPr>
              <a:lnSpc>
                <a:spcPct val="95000"/>
              </a:lnSpc>
              <a:spcBef>
                <a:spcPts val="0"/>
              </a:spcBef>
            </a:pPr>
            <a:r>
              <a:rPr lang="en-US" b="1" dirty="0">
                <a:solidFill>
                  <a:srgbClr val="036361"/>
                </a:solidFill>
                <a:latin typeface="+mn-lt"/>
              </a:rPr>
              <a:t>Course objective</a:t>
            </a:r>
            <a:r>
              <a:rPr lang="en-US" b="1" dirty="0">
                <a:latin typeface="+mn-lt"/>
              </a:rPr>
              <a:t>: </a:t>
            </a:r>
            <a:r>
              <a:rPr lang="en-US" dirty="0">
                <a:latin typeface="+mn-lt"/>
              </a:rPr>
              <a:t>identify 3 types of </a:t>
            </a:r>
            <a:br>
              <a:rPr lang="en-US" dirty="0">
                <a:solidFill>
                  <a:srgbClr val="FF00FF"/>
                </a:solidFill>
                <a:latin typeface="+mn-lt"/>
              </a:rPr>
            </a:br>
            <a:r>
              <a:rPr lang="en-US" dirty="0">
                <a:latin typeface="+mn-lt"/>
              </a:rPr>
              <a:t>international (global) surveillance</a:t>
            </a:r>
          </a:p>
          <a:p>
            <a:r>
              <a:rPr lang="en-US" b="1" dirty="0">
                <a:solidFill>
                  <a:srgbClr val="036361"/>
                </a:solidFill>
                <a:latin typeface="+mn-lt"/>
              </a:rPr>
              <a:t>Unit 11</a:t>
            </a:r>
            <a:r>
              <a:rPr lang="en-US" b="1" dirty="0">
                <a:latin typeface="+mn-lt"/>
              </a:rPr>
              <a:t>: </a:t>
            </a:r>
            <a:r>
              <a:rPr lang="en-US" dirty="0">
                <a:latin typeface="+mn-lt"/>
              </a:rPr>
              <a:t>surveillance for HIV/AIDS</a:t>
            </a:r>
          </a:p>
          <a:p>
            <a:r>
              <a:rPr lang="en-US" b="1" dirty="0">
                <a:solidFill>
                  <a:srgbClr val="036361"/>
                </a:solidFill>
                <a:latin typeface="+mn-lt"/>
              </a:rPr>
              <a:t>Unit 12</a:t>
            </a:r>
            <a:r>
              <a:rPr lang="en-US" b="1" dirty="0">
                <a:latin typeface="+mn-lt"/>
              </a:rPr>
              <a:t>: </a:t>
            </a:r>
            <a:r>
              <a:rPr lang="en-US" dirty="0">
                <a:latin typeface="+mn-lt"/>
              </a:rPr>
              <a:t>Vaccine-preventable diseases</a:t>
            </a:r>
          </a:p>
          <a:p>
            <a:r>
              <a:rPr lang="en-US" b="1" dirty="0">
                <a:solidFill>
                  <a:srgbClr val="036361"/>
                </a:solidFill>
                <a:latin typeface="+mn-lt"/>
              </a:rPr>
              <a:t>Units 13 &amp; 8</a:t>
            </a:r>
            <a:r>
              <a:rPr lang="en-US" b="1" dirty="0">
                <a:latin typeface="+mn-lt"/>
              </a:rPr>
              <a:t>: </a:t>
            </a:r>
            <a:r>
              <a:rPr lang="en-US" dirty="0">
                <a:latin typeface="+mn-lt"/>
              </a:rPr>
              <a:t>both national &amp; international foodborne illness surveillance</a:t>
            </a:r>
          </a:p>
          <a:p>
            <a:endParaRPr lang="en-US" sz="1500" dirty="0">
              <a:latin typeface="+mn-lt"/>
            </a:endParaRPr>
          </a:p>
          <a:p>
            <a:r>
              <a:rPr lang="en-US" b="1" dirty="0">
                <a:solidFill>
                  <a:srgbClr val="036361"/>
                </a:solidFill>
                <a:latin typeface="+mn-lt"/>
              </a:rPr>
              <a:t>Unit 14</a:t>
            </a:r>
            <a:r>
              <a:rPr lang="en-US" b="1" dirty="0">
                <a:latin typeface="+mn-lt"/>
              </a:rPr>
              <a:t>: </a:t>
            </a:r>
            <a:r>
              <a:rPr lang="en-US" dirty="0">
                <a:latin typeface="+mn-lt"/>
              </a:rPr>
              <a:t>Global Disease Detection &amp; International Health Regulations</a:t>
            </a:r>
          </a:p>
        </p:txBody>
      </p:sp>
    </p:spTree>
    <p:custDataLst>
      <p:tags r:id="rId1"/>
    </p:custDataLst>
    <p:extLst>
      <p:ext uri="{BB962C8B-B14F-4D97-AF65-F5344CB8AC3E}">
        <p14:creationId xmlns:p14="http://schemas.microsoft.com/office/powerpoint/2010/main" val="1603200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8441-16FA-40DB-A0BE-B7D16DA1B6FF}"/>
              </a:ext>
            </a:extLst>
          </p:cNvPr>
          <p:cNvSpPr>
            <a:spLocks noGrp="1"/>
          </p:cNvSpPr>
          <p:nvPr>
            <p:ph type="title"/>
          </p:nvPr>
        </p:nvSpPr>
        <p:spPr>
          <a:xfrm>
            <a:off x="685800" y="533400"/>
            <a:ext cx="5410200" cy="1188720"/>
          </a:xfrm>
        </p:spPr>
        <p:txBody>
          <a:bodyPr>
            <a:normAutofit/>
          </a:bodyPr>
          <a:lstStyle/>
          <a:p>
            <a:r>
              <a:rPr lang="en-US" dirty="0">
                <a:solidFill>
                  <a:srgbClr val="1B4955"/>
                </a:solidFill>
              </a:rPr>
              <a:t>Notify Potential PHEIC</a:t>
            </a:r>
          </a:p>
        </p:txBody>
      </p:sp>
      <p:sp>
        <p:nvSpPr>
          <p:cNvPr id="3" name="Content Placeholder 2">
            <a:extLst>
              <a:ext uri="{FF2B5EF4-FFF2-40B4-BE49-F238E27FC236}">
                <a16:creationId xmlns:a16="http://schemas.microsoft.com/office/drawing/2014/main" id="{2A0842E4-DC36-4E2A-89E8-7DEF6A150C11}"/>
              </a:ext>
            </a:extLst>
          </p:cNvPr>
          <p:cNvSpPr>
            <a:spLocks noGrp="1"/>
          </p:cNvSpPr>
          <p:nvPr>
            <p:ph idx="1"/>
          </p:nvPr>
        </p:nvSpPr>
        <p:spPr>
          <a:xfrm>
            <a:off x="457200" y="1709420"/>
            <a:ext cx="8458200" cy="4449762"/>
          </a:xfrm>
        </p:spPr>
        <p:txBody>
          <a:bodyPr>
            <a:normAutofit/>
          </a:bodyPr>
          <a:lstStyle/>
          <a:p>
            <a:r>
              <a:rPr lang="en-US" b="1" dirty="0">
                <a:solidFill>
                  <a:srgbClr val="036361"/>
                </a:solidFill>
              </a:rPr>
              <a:t>4 decision criteria:</a:t>
            </a:r>
          </a:p>
          <a:p>
            <a:pPr lvl="1"/>
            <a:r>
              <a:rPr lang="en-US" sz="2800" dirty="0"/>
              <a:t>Is the public health impact of this </a:t>
            </a:r>
            <a:br>
              <a:rPr lang="en-US" sz="2800" dirty="0">
                <a:solidFill>
                  <a:srgbClr val="FF00FF"/>
                </a:solidFill>
              </a:rPr>
            </a:br>
            <a:r>
              <a:rPr lang="en-US" sz="2800" dirty="0"/>
              <a:t>event potentially serious?</a:t>
            </a:r>
          </a:p>
          <a:p>
            <a:pPr lvl="1"/>
            <a:r>
              <a:rPr lang="en-US" sz="2800" dirty="0"/>
              <a:t>Is this event unusual or unexpected?</a:t>
            </a:r>
          </a:p>
          <a:p>
            <a:pPr lvl="1"/>
            <a:r>
              <a:rPr lang="en-US" sz="2800" dirty="0"/>
              <a:t>Is there the potential for international spread?</a:t>
            </a:r>
          </a:p>
          <a:p>
            <a:pPr lvl="1"/>
            <a:r>
              <a:rPr lang="en-US" sz="2800" dirty="0"/>
              <a:t>Is there the potential for travel &amp; trade restrictions?</a:t>
            </a:r>
          </a:p>
          <a:p>
            <a:pPr>
              <a:spcBef>
                <a:spcPts val="0"/>
              </a:spcBef>
              <a:spcAft>
                <a:spcPts val="0"/>
              </a:spcAft>
            </a:pPr>
            <a:r>
              <a:rPr lang="en-US" sz="3000" dirty="0"/>
              <a:t>If </a:t>
            </a:r>
            <a:r>
              <a:rPr lang="en-US" sz="3000" b="1" dirty="0">
                <a:solidFill>
                  <a:srgbClr val="036361"/>
                </a:solidFill>
              </a:rPr>
              <a:t>2/4 </a:t>
            </a:r>
            <a:r>
              <a:rPr lang="en-US" sz="3000" dirty="0"/>
              <a:t>criteria met, countries required to notify event/risk to WHO (</a:t>
            </a:r>
            <a:r>
              <a:rPr lang="en-US" sz="3000" b="1" i="1" dirty="0">
                <a:solidFill>
                  <a:srgbClr val="036361"/>
                </a:solidFill>
              </a:rPr>
              <a:t>48 hours </a:t>
            </a:r>
            <a:r>
              <a:rPr lang="en-US" sz="3000" i="1" dirty="0"/>
              <a:t>for assessment; </a:t>
            </a:r>
            <a:r>
              <a:rPr lang="en-US" sz="3000" b="1" i="1" dirty="0">
                <a:solidFill>
                  <a:srgbClr val="036361"/>
                </a:solidFill>
              </a:rPr>
              <a:t>reporting</a:t>
            </a:r>
            <a:r>
              <a:rPr lang="en-US" sz="3000" i="1" dirty="0"/>
              <a:t> required within </a:t>
            </a:r>
            <a:r>
              <a:rPr lang="en-US" sz="3000" b="1" i="1" dirty="0">
                <a:solidFill>
                  <a:srgbClr val="036361"/>
                </a:solidFill>
              </a:rPr>
              <a:t>24 hours </a:t>
            </a:r>
            <a:r>
              <a:rPr lang="en-US" sz="3000" i="1" dirty="0"/>
              <a:t>of assessment</a:t>
            </a:r>
            <a:r>
              <a:rPr lang="en-US" sz="3000" dirty="0"/>
              <a:t>)</a:t>
            </a:r>
            <a:endParaRPr lang="en-US" sz="3000" b="1"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2778" b="5953"/>
          <a:stretch/>
        </p:blipFill>
        <p:spPr>
          <a:xfrm>
            <a:off x="6705600" y="819150"/>
            <a:ext cx="2133600" cy="1805940"/>
          </a:xfrm>
          <a:prstGeom prst="rect">
            <a:avLst/>
          </a:prstGeom>
        </p:spPr>
      </p:pic>
    </p:spTree>
    <p:custDataLst>
      <p:tags r:id="rId1"/>
    </p:custDataLst>
    <p:extLst>
      <p:ext uri="{BB962C8B-B14F-4D97-AF65-F5344CB8AC3E}">
        <p14:creationId xmlns:p14="http://schemas.microsoft.com/office/powerpoint/2010/main" val="2929451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4419600" y="533400"/>
            <a:ext cx="4495800" cy="5769040"/>
          </a:xfrm>
          <a:prstGeom prst="rect">
            <a:avLst/>
          </a:prstGeom>
        </p:spPr>
      </p:pic>
      <p:sp>
        <p:nvSpPr>
          <p:cNvPr id="8" name="TextBox 7"/>
          <p:cNvSpPr txBox="1"/>
          <p:nvPr/>
        </p:nvSpPr>
        <p:spPr>
          <a:xfrm>
            <a:off x="7543800" y="5791200"/>
            <a:ext cx="914399" cy="276999"/>
          </a:xfrm>
          <a:prstGeom prst="rect">
            <a:avLst/>
          </a:prstGeom>
          <a:noFill/>
        </p:spPr>
        <p:txBody>
          <a:bodyPr wrap="square" rtlCol="0">
            <a:spAutoFit/>
          </a:bodyPr>
          <a:lstStyle/>
          <a:p>
            <a:r>
              <a:rPr lang="en-US" sz="1200" dirty="0">
                <a:solidFill>
                  <a:schemeClr val="tx1"/>
                </a:solidFill>
                <a:hlinkClick r:id="rId5"/>
              </a:rPr>
              <a:t>Source </a:t>
            </a:r>
            <a:r>
              <a:rPr lang="en-US" sz="1200" dirty="0">
                <a:solidFill>
                  <a:schemeClr val="tx1"/>
                </a:solidFill>
              </a:rPr>
              <a:t> </a:t>
            </a:r>
          </a:p>
        </p:txBody>
      </p:sp>
      <p:sp>
        <p:nvSpPr>
          <p:cNvPr id="9" name="Text Placeholder 3">
            <a:extLst>
              <a:ext uri="{FF2B5EF4-FFF2-40B4-BE49-F238E27FC236}">
                <a16:creationId xmlns:a16="http://schemas.microsoft.com/office/drawing/2014/main" id="{D9E1802E-EF87-4E73-BEC0-3EEBB4C70E75}"/>
              </a:ext>
            </a:extLst>
          </p:cNvPr>
          <p:cNvSpPr txBox="1">
            <a:spLocks/>
          </p:cNvSpPr>
          <p:nvPr/>
        </p:nvSpPr>
        <p:spPr>
          <a:xfrm>
            <a:off x="128587" y="2438400"/>
            <a:ext cx="4267200" cy="31590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85000"/>
              </a:lnSpc>
              <a:spcBef>
                <a:spcPts val="0"/>
              </a:spcBef>
              <a:spcAft>
                <a:spcPts val="0"/>
              </a:spcAft>
              <a:buNone/>
            </a:pPr>
            <a:endParaRPr lang="en-US" sz="2800" dirty="0">
              <a:latin typeface="+mn-lt"/>
            </a:endParaRPr>
          </a:p>
          <a:p>
            <a:pPr fontAlgn="auto">
              <a:lnSpc>
                <a:spcPct val="85000"/>
              </a:lnSpc>
              <a:spcBef>
                <a:spcPts val="0"/>
              </a:spcBef>
              <a:spcAft>
                <a:spcPts val="0"/>
              </a:spcAft>
            </a:pPr>
            <a:r>
              <a:rPr lang="en-US" sz="2800" dirty="0">
                <a:latin typeface="+mn-lt"/>
              </a:rPr>
              <a:t>Tool for assessment &amp; notification of events that may constitute PHEIC</a:t>
            </a:r>
          </a:p>
          <a:p>
            <a:pPr marL="285750" indent="-285750" fontAlgn="auto">
              <a:lnSpc>
                <a:spcPct val="85000"/>
              </a:lnSpc>
              <a:spcBef>
                <a:spcPts val="0"/>
              </a:spcBef>
              <a:spcAft>
                <a:spcPts val="0"/>
              </a:spcAft>
            </a:pPr>
            <a:endParaRPr lang="en-US" dirty="0">
              <a:latin typeface="+mn-lt"/>
            </a:endParaRPr>
          </a:p>
          <a:p>
            <a:pPr marL="285750" indent="-285750" fontAlgn="auto">
              <a:lnSpc>
                <a:spcPct val="85000"/>
              </a:lnSpc>
              <a:spcBef>
                <a:spcPts val="0"/>
              </a:spcBef>
              <a:spcAft>
                <a:spcPts val="0"/>
              </a:spcAft>
            </a:pPr>
            <a:r>
              <a:rPr lang="en-US" sz="2800" dirty="0">
                <a:latin typeface="+mn-lt"/>
              </a:rPr>
              <a:t>Detailed </a:t>
            </a:r>
            <a:r>
              <a:rPr lang="en-US" sz="2800" dirty="0">
                <a:latin typeface="+mn-lt"/>
                <a:hlinkClick r:id="rId6"/>
              </a:rPr>
              <a:t>instructions</a:t>
            </a:r>
            <a:r>
              <a:rPr lang="en-US" sz="2800" dirty="0">
                <a:latin typeface="+mn-lt"/>
              </a:rPr>
              <a:t> for use available</a:t>
            </a:r>
            <a:endParaRPr lang="en-US" sz="2400" dirty="0"/>
          </a:p>
        </p:txBody>
      </p:sp>
      <p:sp>
        <p:nvSpPr>
          <p:cNvPr id="10" name="TextBox 9"/>
          <p:cNvSpPr txBox="1"/>
          <p:nvPr/>
        </p:nvSpPr>
        <p:spPr>
          <a:xfrm>
            <a:off x="638986" y="990600"/>
            <a:ext cx="3246402" cy="1248483"/>
          </a:xfrm>
          <a:prstGeom prst="rect">
            <a:avLst/>
          </a:prstGeom>
          <a:noFill/>
        </p:spPr>
        <p:txBody>
          <a:bodyPr wrap="none" rtlCol="0">
            <a:spAutoFit/>
          </a:bodyPr>
          <a:lstStyle/>
          <a:p>
            <a:pPr>
              <a:lnSpc>
                <a:spcPct val="85000"/>
              </a:lnSpc>
            </a:pPr>
            <a:r>
              <a:rPr lang="en-US" sz="4400" b="1" dirty="0">
                <a:solidFill>
                  <a:srgbClr val="1B4955"/>
                </a:solidFill>
                <a:latin typeface="+mn-lt"/>
              </a:rPr>
              <a:t>IHR Decision </a:t>
            </a:r>
            <a:br>
              <a:rPr lang="en-US" sz="4400" b="1" dirty="0">
                <a:solidFill>
                  <a:srgbClr val="FF00FF"/>
                </a:solidFill>
                <a:latin typeface="+mn-lt"/>
              </a:rPr>
            </a:br>
            <a:r>
              <a:rPr lang="en-US" sz="4400" b="1" dirty="0">
                <a:solidFill>
                  <a:srgbClr val="1B4955"/>
                </a:solidFill>
                <a:latin typeface="+mn-lt"/>
              </a:rPr>
              <a:t>Instrument</a:t>
            </a:r>
          </a:p>
        </p:txBody>
      </p:sp>
    </p:spTree>
    <p:custDataLst>
      <p:tags r:id="rId1"/>
    </p:custDataLst>
    <p:extLst>
      <p:ext uri="{BB962C8B-B14F-4D97-AF65-F5344CB8AC3E}">
        <p14:creationId xmlns:p14="http://schemas.microsoft.com/office/powerpoint/2010/main" val="3238981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8441-16FA-40DB-A0BE-B7D16DA1B6FF}"/>
              </a:ext>
            </a:extLst>
          </p:cNvPr>
          <p:cNvSpPr>
            <a:spLocks noGrp="1"/>
          </p:cNvSpPr>
          <p:nvPr>
            <p:ph type="title"/>
          </p:nvPr>
        </p:nvSpPr>
        <p:spPr>
          <a:xfrm>
            <a:off x="457200" y="533400"/>
            <a:ext cx="8229600" cy="1188720"/>
          </a:xfrm>
        </p:spPr>
        <p:txBody>
          <a:bodyPr>
            <a:normAutofit/>
          </a:bodyPr>
          <a:lstStyle/>
          <a:p>
            <a:r>
              <a:rPr lang="en-US" dirty="0">
                <a:solidFill>
                  <a:srgbClr val="1B4955"/>
                </a:solidFill>
              </a:rPr>
              <a:t>Always Notifiable IHR PHEIC</a:t>
            </a:r>
          </a:p>
        </p:txBody>
      </p:sp>
      <p:sp>
        <p:nvSpPr>
          <p:cNvPr id="3" name="Content Placeholder 2">
            <a:extLst>
              <a:ext uri="{FF2B5EF4-FFF2-40B4-BE49-F238E27FC236}">
                <a16:creationId xmlns:a16="http://schemas.microsoft.com/office/drawing/2014/main" id="{2A0842E4-DC36-4E2A-89E8-7DEF6A150C11}"/>
              </a:ext>
            </a:extLst>
          </p:cNvPr>
          <p:cNvSpPr>
            <a:spLocks noGrp="1"/>
          </p:cNvSpPr>
          <p:nvPr>
            <p:ph idx="1"/>
          </p:nvPr>
        </p:nvSpPr>
        <p:spPr>
          <a:xfrm>
            <a:off x="457200" y="1874837"/>
            <a:ext cx="8229600" cy="4297363"/>
          </a:xfrm>
        </p:spPr>
        <p:txBody>
          <a:bodyPr>
            <a:normAutofit/>
          </a:bodyPr>
          <a:lstStyle/>
          <a:p>
            <a:r>
              <a:rPr lang="en-US" sz="3600" dirty="0"/>
              <a:t>Under IHR 4 diseases </a:t>
            </a:r>
            <a:r>
              <a:rPr lang="en-US" sz="3600" b="1" dirty="0">
                <a:solidFill>
                  <a:srgbClr val="036361"/>
                </a:solidFill>
              </a:rPr>
              <a:t>always </a:t>
            </a:r>
            <a:r>
              <a:rPr lang="en-US" sz="3600" dirty="0"/>
              <a:t>need to be reported to WHO:</a:t>
            </a:r>
          </a:p>
          <a:p>
            <a:pPr lvl="1"/>
            <a:r>
              <a:rPr lang="en-US" sz="3600" b="1" dirty="0"/>
              <a:t>SARS</a:t>
            </a:r>
          </a:p>
          <a:p>
            <a:pPr lvl="1"/>
            <a:r>
              <a:rPr lang="en-US" sz="3600" b="1" dirty="0"/>
              <a:t>smallpox</a:t>
            </a:r>
          </a:p>
          <a:p>
            <a:pPr lvl="1"/>
            <a:r>
              <a:rPr lang="en-US" sz="3600" b="1" dirty="0"/>
              <a:t>new influenza viruses</a:t>
            </a:r>
          </a:p>
          <a:p>
            <a:pPr lvl="1"/>
            <a:r>
              <a:rPr lang="en-US" sz="3600" b="1" dirty="0"/>
              <a:t>wild-type polio</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333" t="2222" r="7778" b="8889"/>
          <a:stretch/>
        </p:blipFill>
        <p:spPr>
          <a:xfrm>
            <a:off x="5562600" y="2819400"/>
            <a:ext cx="2971800" cy="2971800"/>
          </a:xfrm>
          <a:prstGeom prst="rect">
            <a:avLst/>
          </a:prstGeom>
        </p:spPr>
      </p:pic>
    </p:spTree>
    <p:custDataLst>
      <p:tags r:id="rId1"/>
    </p:custDataLst>
    <p:extLst>
      <p:ext uri="{BB962C8B-B14F-4D97-AF65-F5344CB8AC3E}">
        <p14:creationId xmlns:p14="http://schemas.microsoft.com/office/powerpoint/2010/main" val="920337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a:solidFill>
                  <a:srgbClr val="1B4955"/>
                </a:solidFill>
              </a:rPr>
              <a:t>Other Potentially Notifiable Events</a:t>
            </a:r>
          </a:p>
        </p:txBody>
      </p:sp>
      <p:sp>
        <p:nvSpPr>
          <p:cNvPr id="3" name="Content Placeholder 2"/>
          <p:cNvSpPr>
            <a:spLocks noGrp="1"/>
          </p:cNvSpPr>
          <p:nvPr>
            <p:ph idx="1"/>
          </p:nvPr>
        </p:nvSpPr>
        <p:spPr/>
        <p:txBody>
          <a:bodyPr>
            <a:normAutofit lnSpcReduction="10000"/>
          </a:bodyPr>
          <a:lstStyle/>
          <a:p>
            <a:r>
              <a:rPr lang="en-US" dirty="0"/>
              <a:t>Cholera</a:t>
            </a:r>
          </a:p>
          <a:p>
            <a:r>
              <a:rPr lang="en-US" dirty="0"/>
              <a:t>Pneumonic plague</a:t>
            </a:r>
          </a:p>
          <a:p>
            <a:r>
              <a:rPr lang="en-US" dirty="0"/>
              <a:t>Yellow fever</a:t>
            </a:r>
          </a:p>
          <a:p>
            <a:r>
              <a:rPr lang="en-US" dirty="0"/>
              <a:t>Viral hemorrhagic fevers</a:t>
            </a:r>
          </a:p>
          <a:p>
            <a:r>
              <a:rPr lang="en-US" dirty="0"/>
              <a:t>West Nile fever</a:t>
            </a:r>
          </a:p>
          <a:p>
            <a:r>
              <a:rPr lang="en-US" dirty="0"/>
              <a:t>Any others that meet IHR criteria</a:t>
            </a:r>
          </a:p>
          <a:p>
            <a:r>
              <a:rPr lang="en-US" dirty="0"/>
              <a:t>Other biological, radiological or chemical events that meet IHR criteria</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874837"/>
            <a:ext cx="2362200" cy="2362200"/>
          </a:xfrm>
          <a:prstGeom prst="rect">
            <a:avLst/>
          </a:prstGeom>
        </p:spPr>
      </p:pic>
      <p:sp>
        <p:nvSpPr>
          <p:cNvPr id="5" name="TextBox 4"/>
          <p:cNvSpPr txBox="1"/>
          <p:nvPr/>
        </p:nvSpPr>
        <p:spPr>
          <a:xfrm>
            <a:off x="6002952" y="2517328"/>
            <a:ext cx="1481496" cy="1077218"/>
          </a:xfrm>
          <a:prstGeom prst="rect">
            <a:avLst/>
          </a:prstGeom>
          <a:noFill/>
        </p:spPr>
        <p:txBody>
          <a:bodyPr wrap="none" rtlCol="0">
            <a:spAutoFit/>
          </a:bodyPr>
          <a:lstStyle/>
          <a:p>
            <a:pPr algn="ctr"/>
            <a:r>
              <a:rPr lang="en-US" sz="3200" b="1" dirty="0">
                <a:solidFill>
                  <a:schemeClr val="tx1"/>
                </a:solidFill>
              </a:rPr>
              <a:t>IHR</a:t>
            </a:r>
          </a:p>
          <a:p>
            <a:pPr algn="ctr"/>
            <a:r>
              <a:rPr lang="en-US" sz="3200" b="1" dirty="0">
                <a:solidFill>
                  <a:schemeClr val="tx1"/>
                </a:solidFill>
              </a:rPr>
              <a:t>events</a:t>
            </a:r>
          </a:p>
        </p:txBody>
      </p:sp>
    </p:spTree>
    <p:custDataLst>
      <p:tags r:id="rId1"/>
    </p:custDataLst>
    <p:extLst>
      <p:ext uri="{BB962C8B-B14F-4D97-AF65-F5344CB8AC3E}">
        <p14:creationId xmlns:p14="http://schemas.microsoft.com/office/powerpoint/2010/main" val="1736924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B2F1-99B2-4600-BB7B-E1FAF7FE17CD}"/>
              </a:ext>
            </a:extLst>
          </p:cNvPr>
          <p:cNvSpPr>
            <a:spLocks noGrp="1"/>
          </p:cNvSpPr>
          <p:nvPr>
            <p:ph type="title"/>
          </p:nvPr>
        </p:nvSpPr>
        <p:spPr>
          <a:xfrm>
            <a:off x="1828800" y="647700"/>
            <a:ext cx="5867400" cy="914400"/>
          </a:xfrm>
        </p:spPr>
        <p:txBody>
          <a:bodyPr>
            <a:normAutofit fontScale="90000"/>
          </a:bodyPr>
          <a:lstStyle/>
          <a:p>
            <a:r>
              <a:rPr lang="en-US" dirty="0">
                <a:solidFill>
                  <a:srgbClr val="1B4955"/>
                </a:solidFill>
              </a:rPr>
              <a:t>How Many PHEIC to Date?</a:t>
            </a:r>
          </a:p>
        </p:txBody>
      </p:sp>
      <p:sp>
        <p:nvSpPr>
          <p:cNvPr id="3" name="Content Placeholder 2">
            <a:extLst>
              <a:ext uri="{FF2B5EF4-FFF2-40B4-BE49-F238E27FC236}">
                <a16:creationId xmlns:a16="http://schemas.microsoft.com/office/drawing/2014/main" id="{AB9E38DC-2428-4C17-89D4-6C8791E9AF81}"/>
              </a:ext>
            </a:extLst>
          </p:cNvPr>
          <p:cNvSpPr>
            <a:spLocks noGrp="1"/>
          </p:cNvSpPr>
          <p:nvPr>
            <p:ph idx="1"/>
          </p:nvPr>
        </p:nvSpPr>
        <p:spPr>
          <a:xfrm>
            <a:off x="390993" y="1828800"/>
            <a:ext cx="8534400" cy="4343400"/>
          </a:xfrm>
        </p:spPr>
        <p:txBody>
          <a:bodyPr>
            <a:noAutofit/>
          </a:bodyPr>
          <a:lstStyle/>
          <a:p>
            <a:pPr marL="0" indent="0">
              <a:buNone/>
            </a:pPr>
            <a:r>
              <a:rPr lang="en-US" sz="3000" dirty="0"/>
              <a:t>Since IHR (2005) was put into place, </a:t>
            </a:r>
            <a:r>
              <a:rPr lang="en-US" sz="3000" b="1" dirty="0"/>
              <a:t>6 PHEICs</a:t>
            </a:r>
            <a:r>
              <a:rPr lang="en-US" sz="3000" dirty="0"/>
              <a:t> </a:t>
            </a:r>
            <a:br>
              <a:rPr lang="en-US" sz="3000" dirty="0">
                <a:solidFill>
                  <a:srgbClr val="FF00FF"/>
                </a:solidFill>
              </a:rPr>
            </a:br>
            <a:r>
              <a:rPr lang="en-US" sz="3000" dirty="0"/>
              <a:t>have been declared by WHO:</a:t>
            </a:r>
          </a:p>
          <a:p>
            <a:pPr lvl="1">
              <a:lnSpc>
                <a:spcPct val="100000"/>
              </a:lnSpc>
              <a:spcBef>
                <a:spcPts val="0"/>
              </a:spcBef>
              <a:spcAft>
                <a:spcPts val="0"/>
              </a:spcAft>
              <a:buFont typeface="Arial" panose="020B0604020202020204" pitchFamily="34" charset="0"/>
              <a:buChar char="•"/>
            </a:pPr>
            <a:r>
              <a:rPr lang="en-US" sz="3000" b="1" dirty="0"/>
              <a:t>H1N1 influenza </a:t>
            </a:r>
            <a:r>
              <a:rPr lang="en-US" sz="3000" dirty="0"/>
              <a:t>(2009)</a:t>
            </a:r>
          </a:p>
          <a:p>
            <a:pPr lvl="1">
              <a:lnSpc>
                <a:spcPct val="100000"/>
              </a:lnSpc>
              <a:spcBef>
                <a:spcPts val="0"/>
              </a:spcBef>
              <a:spcAft>
                <a:spcPts val="0"/>
              </a:spcAft>
              <a:buFont typeface="Arial" panose="020B0604020202020204" pitchFamily="34" charset="0"/>
              <a:buChar char="•"/>
            </a:pPr>
            <a:r>
              <a:rPr lang="en-US" sz="3000" b="1" dirty="0"/>
              <a:t>Polio </a:t>
            </a:r>
            <a:r>
              <a:rPr lang="en-US" sz="3000" dirty="0"/>
              <a:t>(2014)</a:t>
            </a:r>
          </a:p>
          <a:p>
            <a:pPr lvl="1">
              <a:lnSpc>
                <a:spcPct val="100000"/>
              </a:lnSpc>
              <a:spcBef>
                <a:spcPts val="0"/>
              </a:spcBef>
              <a:spcAft>
                <a:spcPts val="0"/>
              </a:spcAft>
              <a:buFont typeface="Arial" panose="020B0604020202020204" pitchFamily="34" charset="0"/>
              <a:buChar char="•"/>
            </a:pPr>
            <a:r>
              <a:rPr lang="en-US" sz="3000" b="1" dirty="0"/>
              <a:t>Ebola </a:t>
            </a:r>
            <a:r>
              <a:rPr lang="en-US" sz="3000" dirty="0"/>
              <a:t>(2014)</a:t>
            </a:r>
          </a:p>
          <a:p>
            <a:pPr lvl="1">
              <a:lnSpc>
                <a:spcPct val="100000"/>
              </a:lnSpc>
              <a:spcBef>
                <a:spcPts val="0"/>
              </a:spcBef>
              <a:spcAft>
                <a:spcPts val="0"/>
              </a:spcAft>
              <a:buFont typeface="Arial" panose="020B0604020202020204" pitchFamily="34" charset="0"/>
              <a:buChar char="•"/>
            </a:pPr>
            <a:r>
              <a:rPr lang="en-US" sz="3000" b="1" dirty="0"/>
              <a:t>Zika virus </a:t>
            </a:r>
            <a:r>
              <a:rPr lang="en-US" sz="3000" dirty="0"/>
              <a:t>(2016)</a:t>
            </a:r>
          </a:p>
          <a:p>
            <a:pPr lvl="1">
              <a:spcBef>
                <a:spcPts val="0"/>
              </a:spcBef>
              <a:spcAft>
                <a:spcPts val="0"/>
              </a:spcAft>
              <a:buFont typeface="Arial" panose="020B0604020202020204" pitchFamily="34" charset="0"/>
              <a:buChar char="•"/>
            </a:pPr>
            <a:endParaRPr lang="en-US" sz="800" b="1" dirty="0"/>
          </a:p>
          <a:p>
            <a:pPr lvl="1">
              <a:spcBef>
                <a:spcPts val="0"/>
              </a:spcBef>
              <a:spcAft>
                <a:spcPts val="0"/>
              </a:spcAft>
              <a:buFont typeface="Arial" panose="020B0604020202020204" pitchFamily="34" charset="0"/>
              <a:buChar char="•"/>
            </a:pPr>
            <a:r>
              <a:rPr lang="en-US" sz="3000" b="1" dirty="0"/>
              <a:t>Ebola (Democratic Republic </a:t>
            </a:r>
            <a:br>
              <a:rPr lang="en-US" sz="3000" b="1" dirty="0">
                <a:solidFill>
                  <a:srgbClr val="FF00FF"/>
                </a:solidFill>
              </a:rPr>
            </a:br>
            <a:r>
              <a:rPr lang="en-US" sz="3000" b="1" dirty="0"/>
              <a:t>of the Congo) </a:t>
            </a:r>
            <a:r>
              <a:rPr lang="en-US" sz="3000" dirty="0"/>
              <a:t>(2019)</a:t>
            </a:r>
          </a:p>
          <a:p>
            <a:pPr lvl="1">
              <a:lnSpc>
                <a:spcPct val="100000"/>
              </a:lnSpc>
              <a:spcBef>
                <a:spcPts val="0"/>
              </a:spcBef>
              <a:spcAft>
                <a:spcPts val="0"/>
              </a:spcAft>
              <a:buFont typeface="Arial" panose="020B0604020202020204" pitchFamily="34" charset="0"/>
              <a:buChar char="•"/>
            </a:pPr>
            <a:r>
              <a:rPr lang="en-US" sz="3000" b="1" dirty="0"/>
              <a:t>COVID-19 (</a:t>
            </a:r>
            <a:r>
              <a:rPr lang="en-US" sz="3000" dirty="0"/>
              <a:t>2020</a:t>
            </a:r>
            <a:r>
              <a:rPr lang="en-US" sz="3000" b="1" dirty="0"/>
              <a: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697979"/>
            <a:ext cx="957263" cy="902221"/>
          </a:xfrm>
          <a:prstGeom prst="rect">
            <a:avLst/>
          </a:prstGeom>
        </p:spPr>
      </p:pic>
      <p:grpSp>
        <p:nvGrpSpPr>
          <p:cNvPr id="5" name="Group 4">
            <a:extLst>
              <a:ext uri="{FF2B5EF4-FFF2-40B4-BE49-F238E27FC236}">
                <a16:creationId xmlns:a16="http://schemas.microsoft.com/office/drawing/2014/main" id="{3B9444BE-D100-4990-B705-7B5730F34F79}"/>
              </a:ext>
            </a:extLst>
          </p:cNvPr>
          <p:cNvGrpSpPr/>
          <p:nvPr/>
        </p:nvGrpSpPr>
        <p:grpSpPr>
          <a:xfrm>
            <a:off x="5943600" y="2667000"/>
            <a:ext cx="2587052" cy="2943384"/>
            <a:chOff x="4876800" y="1371600"/>
            <a:chExt cx="4038600" cy="4772184"/>
          </a:xfrm>
        </p:grpSpPr>
        <p:pic>
          <p:nvPicPr>
            <p:cNvPr id="6" name="Picture 5">
              <a:extLst>
                <a:ext uri="{FF2B5EF4-FFF2-40B4-BE49-F238E27FC236}">
                  <a16:creationId xmlns:a16="http://schemas.microsoft.com/office/drawing/2014/main" id="{B6180785-FC46-4881-B1C1-F50765CCAB24}"/>
                </a:ext>
              </a:extLst>
            </p:cNvPr>
            <p:cNvPicPr>
              <a:picLocks noChangeAspect="1"/>
            </p:cNvPicPr>
            <p:nvPr>
              <p:custDataLst>
                <p:tags r:id="rId2"/>
              </p:custDataLst>
            </p:nvPr>
          </p:nvPicPr>
          <p:blipFill rotWithShape="1">
            <a:blip r:embed="rId6"/>
            <a:srcRect r="28616" b="3"/>
            <a:stretch/>
          </p:blipFill>
          <p:spPr>
            <a:xfrm>
              <a:off x="4876800" y="1371600"/>
              <a:ext cx="4038600" cy="4525963"/>
            </a:xfrm>
            <a:prstGeom prst="rect">
              <a:avLst/>
            </a:prstGeom>
            <a:noFill/>
          </p:spPr>
        </p:pic>
        <p:sp>
          <p:nvSpPr>
            <p:cNvPr id="7" name="TextBox 6">
              <a:extLst>
                <a:ext uri="{FF2B5EF4-FFF2-40B4-BE49-F238E27FC236}">
                  <a16:creationId xmlns:a16="http://schemas.microsoft.com/office/drawing/2014/main" id="{386D7EE6-DC48-4359-A009-E2712B60DF2A}"/>
                </a:ext>
              </a:extLst>
            </p:cNvPr>
            <p:cNvSpPr txBox="1"/>
            <p:nvPr/>
          </p:nvSpPr>
          <p:spPr>
            <a:xfrm>
              <a:off x="4876800" y="5897563"/>
              <a:ext cx="2971800" cy="246221"/>
            </a:xfrm>
            <a:prstGeom prst="rect">
              <a:avLst/>
            </a:prstGeom>
            <a:noFill/>
          </p:spPr>
          <p:txBody>
            <a:bodyPr wrap="square" rtlCol="0">
              <a:spAutoFit/>
            </a:bodyPr>
            <a:lstStyle/>
            <a:p>
              <a:r>
                <a:rPr lang="en-US" sz="1000" dirty="0">
                  <a:solidFill>
                    <a:schemeClr val="tx1"/>
                  </a:solidFill>
                  <a:hlinkClick r:id="rId7"/>
                </a:rPr>
                <a:t>Image Source</a:t>
              </a:r>
              <a:endParaRPr lang="en-US" sz="1000" dirty="0">
                <a:solidFill>
                  <a:schemeClr val="tx1"/>
                </a:solidFill>
              </a:endParaRPr>
            </a:p>
          </p:txBody>
        </p:sp>
      </p:grpSp>
    </p:spTree>
    <p:custDataLst>
      <p:tags r:id="rId1"/>
    </p:custDataLst>
    <p:extLst>
      <p:ext uri="{BB962C8B-B14F-4D97-AF65-F5344CB8AC3E}">
        <p14:creationId xmlns:p14="http://schemas.microsoft.com/office/powerpoint/2010/main" val="883848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A1D9E-5A7D-4A03-8627-DF300E1B7D78}"/>
              </a:ext>
            </a:extLst>
          </p:cNvPr>
          <p:cNvSpPr>
            <a:spLocks noGrp="1"/>
          </p:cNvSpPr>
          <p:nvPr>
            <p:ph type="title"/>
          </p:nvPr>
        </p:nvSpPr>
        <p:spPr>
          <a:xfrm>
            <a:off x="1219200" y="784881"/>
            <a:ext cx="6705600" cy="914400"/>
          </a:xfrm>
        </p:spPr>
        <p:txBody>
          <a:bodyPr>
            <a:normAutofit fontScale="90000"/>
          </a:bodyPr>
          <a:lstStyle/>
          <a:p>
            <a:r>
              <a:rPr lang="en-US" dirty="0">
                <a:solidFill>
                  <a:srgbClr val="1B4955"/>
                </a:solidFill>
              </a:rPr>
              <a:t>IHR Monitoring &amp; Evaluation</a:t>
            </a:r>
          </a:p>
        </p:txBody>
      </p:sp>
      <p:sp>
        <p:nvSpPr>
          <p:cNvPr id="3" name="Content Placeholder 2">
            <a:extLst>
              <a:ext uri="{FF2B5EF4-FFF2-40B4-BE49-F238E27FC236}">
                <a16:creationId xmlns:a16="http://schemas.microsoft.com/office/drawing/2014/main" id="{C0436CD7-B982-4B3C-AA0B-EC9C46598347}"/>
              </a:ext>
            </a:extLst>
          </p:cNvPr>
          <p:cNvSpPr>
            <a:spLocks noGrp="1"/>
          </p:cNvSpPr>
          <p:nvPr>
            <p:ph idx="1"/>
          </p:nvPr>
        </p:nvSpPr>
        <p:spPr>
          <a:xfrm>
            <a:off x="457200" y="1874837"/>
            <a:ext cx="8229600" cy="4297363"/>
          </a:xfrm>
        </p:spPr>
        <p:txBody>
          <a:bodyPr>
            <a:normAutofit lnSpcReduction="10000"/>
          </a:bodyPr>
          <a:lstStyle/>
          <a:p>
            <a:r>
              <a:rPr lang="en-US" b="1" dirty="0"/>
              <a:t>IHR MEF is composed of 4 processes:</a:t>
            </a:r>
          </a:p>
          <a:p>
            <a:pPr lvl="1"/>
            <a:r>
              <a:rPr lang="en-US" sz="3000" dirty="0"/>
              <a:t>States Parties Self-Assessment Annual Reporting (SPAR)</a:t>
            </a:r>
          </a:p>
          <a:p>
            <a:pPr lvl="1"/>
            <a:r>
              <a:rPr lang="en-US" sz="3000" dirty="0"/>
              <a:t>Joint External Evaluations (JEE)</a:t>
            </a:r>
          </a:p>
          <a:p>
            <a:pPr lvl="1"/>
            <a:r>
              <a:rPr lang="en-US" sz="3000" dirty="0"/>
              <a:t>After Action Reviews (AAR)</a:t>
            </a:r>
            <a:endParaRPr lang="en-US" dirty="0"/>
          </a:p>
          <a:p>
            <a:pPr lvl="1"/>
            <a:r>
              <a:rPr lang="en-US" sz="3000" dirty="0"/>
              <a:t>Simulation Exercises (SimEx)</a:t>
            </a:r>
          </a:p>
          <a:p>
            <a:r>
              <a:rPr lang="en-US" b="1" dirty="0"/>
              <a:t>100% countries have reported at least once</a:t>
            </a:r>
          </a:p>
          <a:p>
            <a:r>
              <a:rPr lang="fr-FR" b="1" i="1" dirty="0">
                <a:solidFill>
                  <a:srgbClr val="036361"/>
                </a:solidFill>
              </a:rPr>
              <a:t>Only 1/3 of countries have the ability to assess, detect &amp; respond</a:t>
            </a:r>
          </a:p>
          <a:p>
            <a:endParaRPr lang="en-US" b="1"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4001" r="5999" b="8857"/>
          <a:stretch/>
        </p:blipFill>
        <p:spPr>
          <a:xfrm>
            <a:off x="6781800" y="2895600"/>
            <a:ext cx="1524000" cy="1519238"/>
          </a:xfrm>
          <a:prstGeom prst="rect">
            <a:avLst/>
          </a:prstGeom>
        </p:spPr>
      </p:pic>
    </p:spTree>
    <p:custDataLst>
      <p:tags r:id="rId1"/>
    </p:custDataLst>
    <p:extLst>
      <p:ext uri="{BB962C8B-B14F-4D97-AF65-F5344CB8AC3E}">
        <p14:creationId xmlns:p14="http://schemas.microsoft.com/office/powerpoint/2010/main" val="806262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201184" y="1357625"/>
            <a:ext cx="8839200" cy="1760325"/>
          </a:xfrm>
          <a:prstGeom prst="rect">
            <a:avLst/>
          </a:prstGeom>
        </p:spPr>
      </p:pic>
      <p:pic>
        <p:nvPicPr>
          <p:cNvPr id="10" name="Picture 9"/>
          <p:cNvPicPr>
            <a:picLocks noChangeAspect="1"/>
          </p:cNvPicPr>
          <p:nvPr/>
        </p:nvPicPr>
        <p:blipFill>
          <a:blip r:embed="rId5"/>
          <a:stretch>
            <a:fillRect/>
          </a:stretch>
        </p:blipFill>
        <p:spPr>
          <a:xfrm>
            <a:off x="126428" y="3962400"/>
            <a:ext cx="8866496" cy="2329279"/>
          </a:xfrm>
          <a:prstGeom prst="rect">
            <a:avLst/>
          </a:prstGeom>
        </p:spPr>
      </p:pic>
      <p:sp>
        <p:nvSpPr>
          <p:cNvPr id="11" name="TextBox 10"/>
          <p:cNvSpPr txBox="1"/>
          <p:nvPr/>
        </p:nvSpPr>
        <p:spPr>
          <a:xfrm>
            <a:off x="685800" y="713868"/>
            <a:ext cx="8067208" cy="523220"/>
          </a:xfrm>
          <a:prstGeom prst="rect">
            <a:avLst/>
          </a:prstGeom>
          <a:solidFill>
            <a:schemeClr val="bg1"/>
          </a:solidFill>
        </p:spPr>
        <p:txBody>
          <a:bodyPr wrap="none" rtlCol="0">
            <a:spAutoFit/>
          </a:bodyPr>
          <a:lstStyle/>
          <a:p>
            <a:r>
              <a:rPr lang="en-US" sz="2800" b="1" dirty="0">
                <a:solidFill>
                  <a:schemeClr val="tx1"/>
                </a:solidFill>
              </a:rPr>
              <a:t>IHR Score per capacity, all WHO Regions 2019</a:t>
            </a:r>
          </a:p>
        </p:txBody>
      </p:sp>
      <p:sp>
        <p:nvSpPr>
          <p:cNvPr id="4" name="Rectangle 3"/>
          <p:cNvSpPr/>
          <p:nvPr/>
        </p:nvSpPr>
        <p:spPr>
          <a:xfrm>
            <a:off x="7090050" y="5536582"/>
            <a:ext cx="1875578" cy="470000"/>
          </a:xfrm>
          <a:prstGeom prst="rect">
            <a:avLst/>
          </a:prstGeom>
        </p:spPr>
        <p:txBody>
          <a:bodyPr wrap="none">
            <a:spAutoFit/>
          </a:bodyPr>
          <a:lstStyle/>
          <a:p>
            <a:pPr>
              <a:lnSpc>
                <a:spcPct val="107000"/>
              </a:lnSpc>
            </a:pPr>
            <a:r>
              <a:rPr lang="en-US" sz="2400" dirty="0">
                <a:solidFill>
                  <a:schemeClr val="bg1">
                    <a:lumMod val="65000"/>
                  </a:schemeClr>
                </a:solidFill>
                <a:latin typeface="Calibri" panose="020F0502020204030204" pitchFamily="34" charset="0"/>
                <a:ea typeface="Times New Roman" panose="02020603050405020304" pitchFamily="18" charset="0"/>
                <a:cs typeface="Times New Roman" panose="02020603050405020304" pitchFamily="18" charset="0"/>
                <a:hlinkClick r:id="rId6"/>
              </a:rPr>
              <a:t>WHO_E-SPAR</a:t>
            </a:r>
            <a:endParaRPr lang="en-US" sz="2400" dirty="0">
              <a:solidFill>
                <a:schemeClr val="bg1">
                  <a:lumMod val="6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Box 11"/>
          <p:cNvSpPr txBox="1"/>
          <p:nvPr/>
        </p:nvSpPr>
        <p:spPr>
          <a:xfrm>
            <a:off x="381000" y="3275541"/>
            <a:ext cx="6264472" cy="830997"/>
          </a:xfrm>
          <a:prstGeom prst="rect">
            <a:avLst/>
          </a:prstGeom>
          <a:solidFill>
            <a:schemeClr val="bg1"/>
          </a:solidFill>
        </p:spPr>
        <p:txBody>
          <a:bodyPr wrap="none" rtlCol="0">
            <a:spAutoFit/>
          </a:bodyPr>
          <a:lstStyle/>
          <a:p>
            <a:pPr algn="ctr"/>
            <a:r>
              <a:rPr lang="en-US" sz="2400" b="1" dirty="0">
                <a:solidFill>
                  <a:schemeClr val="tx1"/>
                </a:solidFill>
              </a:rPr>
              <a:t>Global Average Indicator C6 Surveillance </a:t>
            </a:r>
            <a:br>
              <a:rPr lang="en-US" sz="2400" b="1" dirty="0">
                <a:solidFill>
                  <a:srgbClr val="FF00FF"/>
                </a:solidFill>
              </a:rPr>
            </a:br>
            <a:r>
              <a:rPr lang="en-US" sz="2400" b="1" dirty="0">
                <a:solidFill>
                  <a:schemeClr val="tx1"/>
                </a:solidFill>
              </a:rPr>
              <a:t>All Countries 2018-2022</a:t>
            </a:r>
          </a:p>
        </p:txBody>
      </p:sp>
      <p:sp>
        <p:nvSpPr>
          <p:cNvPr id="2" name="Oval 1"/>
          <p:cNvSpPr/>
          <p:nvPr/>
        </p:nvSpPr>
        <p:spPr>
          <a:xfrm>
            <a:off x="3710966" y="1614636"/>
            <a:ext cx="838200" cy="14038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303736" y="4174908"/>
            <a:ext cx="2837636" cy="461665"/>
          </a:xfrm>
          <a:prstGeom prst="rect">
            <a:avLst/>
          </a:prstGeom>
          <a:noFill/>
        </p:spPr>
        <p:txBody>
          <a:bodyPr wrap="none" rtlCol="0">
            <a:spAutoFit/>
          </a:bodyPr>
          <a:lstStyle/>
          <a:p>
            <a:r>
              <a:rPr lang="en-US" sz="2400" b="1" dirty="0">
                <a:solidFill>
                  <a:srgbClr val="C00000"/>
                </a:solidFill>
              </a:rPr>
              <a:t>13 core capacities</a:t>
            </a:r>
          </a:p>
        </p:txBody>
      </p:sp>
      <p:cxnSp>
        <p:nvCxnSpPr>
          <p:cNvPr id="6" name="Straight Arrow Connector 5"/>
          <p:cNvCxnSpPr/>
          <p:nvPr/>
        </p:nvCxnSpPr>
        <p:spPr>
          <a:xfrm flipH="1" flipV="1">
            <a:off x="7090050" y="3200400"/>
            <a:ext cx="834750" cy="90613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2547566481"/>
      </p:ext>
    </p:extLst>
  </p:cSld>
  <p:clrMapOvr>
    <a:masterClrMapping/>
  </p:clrMapOvr>
  <mc:AlternateContent xmlns:mc="http://schemas.openxmlformats.org/markup-compatibility/2006" xmlns:p14="http://schemas.microsoft.com/office/powerpoint/2010/main">
    <mc:Choice Requires="p14">
      <p:transition p14:dur="0" advTm="59910"/>
    </mc:Choice>
    <mc:Fallback xmlns="">
      <p:transition advTm="5991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27D5-3251-4CAE-B721-ECBE3949D131}"/>
              </a:ext>
            </a:extLst>
          </p:cNvPr>
          <p:cNvSpPr>
            <a:spLocks noGrp="1"/>
          </p:cNvSpPr>
          <p:nvPr>
            <p:ph type="title"/>
          </p:nvPr>
        </p:nvSpPr>
        <p:spPr>
          <a:xfrm>
            <a:off x="304800" y="533400"/>
            <a:ext cx="7391400" cy="914400"/>
          </a:xfrm>
        </p:spPr>
        <p:txBody>
          <a:bodyPr>
            <a:normAutofit fontScale="90000"/>
          </a:bodyPr>
          <a:lstStyle/>
          <a:p>
            <a:r>
              <a:rPr lang="en-US" dirty="0">
                <a:solidFill>
                  <a:srgbClr val="1B4955"/>
                </a:solidFill>
              </a:rPr>
              <a:t>Original Timeline IHR &amp; COVID-19</a:t>
            </a:r>
          </a:p>
        </p:txBody>
      </p:sp>
      <p:sp>
        <p:nvSpPr>
          <p:cNvPr id="3" name="Content Placeholder 2">
            <a:extLst>
              <a:ext uri="{FF2B5EF4-FFF2-40B4-BE49-F238E27FC236}">
                <a16:creationId xmlns:a16="http://schemas.microsoft.com/office/drawing/2014/main" id="{776FC553-E3FE-45FD-BCB5-4579B6970BDB}"/>
              </a:ext>
            </a:extLst>
          </p:cNvPr>
          <p:cNvSpPr>
            <a:spLocks noGrp="1"/>
          </p:cNvSpPr>
          <p:nvPr>
            <p:ph idx="1"/>
          </p:nvPr>
        </p:nvSpPr>
        <p:spPr>
          <a:xfrm>
            <a:off x="304800" y="1600200"/>
            <a:ext cx="8686800" cy="5029200"/>
          </a:xfrm>
        </p:spPr>
        <p:txBody>
          <a:bodyPr anchor="ctr">
            <a:normAutofit/>
          </a:bodyPr>
          <a:lstStyle/>
          <a:p>
            <a:r>
              <a:rPr lang="en-US" sz="2400" b="1" dirty="0"/>
              <a:t>12/31/2019</a:t>
            </a:r>
            <a:r>
              <a:rPr lang="en-US" sz="2400" dirty="0"/>
              <a:t>- WHO’s Country Office in People’s Republic of China notifies IHR focal point viral pneumonia’ in Wuhan</a:t>
            </a:r>
          </a:p>
          <a:p>
            <a:r>
              <a:rPr lang="en-US" sz="2400" b="1" dirty="0"/>
              <a:t>01/01/2020</a:t>
            </a:r>
            <a:r>
              <a:rPr lang="en-US" sz="2400" dirty="0"/>
              <a:t>- WHO requests more information</a:t>
            </a:r>
          </a:p>
          <a:p>
            <a:r>
              <a:rPr lang="en-US" sz="2400" b="1" dirty="0"/>
              <a:t>01/03/2020</a:t>
            </a:r>
            <a:r>
              <a:rPr lang="en-US" sz="2400" dirty="0"/>
              <a:t>- China provided information to WHO on cluster of cases of ‘viral pneumonia of unknown cause’</a:t>
            </a:r>
          </a:p>
          <a:p>
            <a:r>
              <a:rPr lang="en-US" sz="2400" b="1" dirty="0"/>
              <a:t>01/09/2020 </a:t>
            </a:r>
            <a:r>
              <a:rPr lang="en-US" sz="2400" dirty="0"/>
              <a:t>- Novel coronavirus determined to be the cause</a:t>
            </a:r>
          </a:p>
          <a:p>
            <a:r>
              <a:rPr lang="en-US" sz="2400" b="1" dirty="0"/>
              <a:t>0/15/2020</a:t>
            </a:r>
            <a:r>
              <a:rPr lang="en-US" sz="2400" dirty="0"/>
              <a:t> - Japan reports first COVID-19 case to WHO</a:t>
            </a:r>
          </a:p>
          <a:p>
            <a:r>
              <a:rPr lang="en-US" sz="2400" b="1" dirty="0"/>
              <a:t>01/22 &amp; 01/23/2020 </a:t>
            </a:r>
            <a:r>
              <a:rPr lang="en-US" sz="2400" dirty="0"/>
              <a:t>- IHR Emergency committee (EC) meeting determines outbreak is not PHEIC due to lack of information. </a:t>
            </a:r>
          </a:p>
          <a:p>
            <a:r>
              <a:rPr lang="en-US" sz="2400" b="1" dirty="0"/>
              <a:t>01/24/2020</a:t>
            </a:r>
            <a:r>
              <a:rPr lang="en-US" sz="2400" dirty="0"/>
              <a:t> - France reports 3 cases of COVID-19 to WHO</a:t>
            </a:r>
          </a:p>
          <a:p>
            <a:r>
              <a:rPr lang="en-US" sz="2400" b="1" dirty="0"/>
              <a:t>01/30/2020</a:t>
            </a:r>
            <a:r>
              <a:rPr lang="en-US" sz="2400" dirty="0"/>
              <a:t> - COVID-19 outbreak is declared a PHEIC by IHR EC</a:t>
            </a:r>
          </a:p>
          <a:p>
            <a:pPr marL="0" indent="0">
              <a:buNone/>
            </a:pPr>
            <a:endParaRPr lang="en-US" sz="18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2033" r="21186"/>
          <a:stretch/>
        </p:blipFill>
        <p:spPr>
          <a:xfrm>
            <a:off x="7799392" y="627227"/>
            <a:ext cx="965766" cy="972973"/>
          </a:xfrm>
          <a:prstGeom prst="rect">
            <a:avLst/>
          </a:prstGeom>
        </p:spPr>
      </p:pic>
      <p:sp>
        <p:nvSpPr>
          <p:cNvPr id="5" name="TextBox 4"/>
          <p:cNvSpPr txBox="1"/>
          <p:nvPr/>
        </p:nvSpPr>
        <p:spPr>
          <a:xfrm>
            <a:off x="7850758" y="2087633"/>
            <a:ext cx="670376" cy="276999"/>
          </a:xfrm>
          <a:prstGeom prst="rect">
            <a:avLst/>
          </a:prstGeom>
          <a:noFill/>
        </p:spPr>
        <p:txBody>
          <a:bodyPr wrap="none" rtlCol="0">
            <a:spAutoFit/>
          </a:bodyPr>
          <a:lstStyle/>
          <a:p>
            <a:r>
              <a:rPr lang="en-US" sz="1200" dirty="0">
                <a:solidFill>
                  <a:schemeClr val="tx1"/>
                </a:solidFill>
                <a:hlinkClick r:id="rId5"/>
              </a:rPr>
              <a:t>Source</a:t>
            </a:r>
            <a:endParaRPr lang="en-US" sz="1200" dirty="0">
              <a:solidFill>
                <a:schemeClr val="tx1"/>
              </a:solidFill>
            </a:endParaRPr>
          </a:p>
        </p:txBody>
      </p:sp>
    </p:spTree>
    <p:custDataLst>
      <p:tags r:id="rId1"/>
    </p:custDataLst>
    <p:extLst>
      <p:ext uri="{BB962C8B-B14F-4D97-AF65-F5344CB8AC3E}">
        <p14:creationId xmlns:p14="http://schemas.microsoft.com/office/powerpoint/2010/main" val="13378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0962"/>
            <a:ext cx="5715000" cy="914400"/>
          </a:xfrm>
        </p:spPr>
        <p:txBody>
          <a:bodyPr/>
          <a:lstStyle/>
          <a:p>
            <a:r>
              <a:rPr lang="en-US" dirty="0">
                <a:solidFill>
                  <a:srgbClr val="1B4955"/>
                </a:solidFill>
              </a:rPr>
              <a:t>More Recent Timeline</a:t>
            </a:r>
          </a:p>
        </p:txBody>
      </p:sp>
      <p:sp>
        <p:nvSpPr>
          <p:cNvPr id="3" name="Content Placeholder 2"/>
          <p:cNvSpPr>
            <a:spLocks noGrp="1"/>
          </p:cNvSpPr>
          <p:nvPr>
            <p:ph idx="1"/>
          </p:nvPr>
        </p:nvSpPr>
        <p:spPr>
          <a:xfrm>
            <a:off x="266700" y="1905000"/>
            <a:ext cx="8610600" cy="4267199"/>
          </a:xfrm>
        </p:spPr>
        <p:txBody>
          <a:bodyPr>
            <a:normAutofit lnSpcReduction="10000"/>
          </a:bodyPr>
          <a:lstStyle/>
          <a:p>
            <a:r>
              <a:rPr lang="en-US" sz="2400" b="1" dirty="0"/>
              <a:t>9/21/20</a:t>
            </a:r>
            <a:r>
              <a:rPr lang="en-US" sz="2400" dirty="0"/>
              <a:t>-WHO’s Strategic Advisory Group of Experts on Immunization provided interim guidance for influenza vaccination during the COVID-19 pandemic</a:t>
            </a:r>
          </a:p>
          <a:p>
            <a:r>
              <a:rPr lang="en-US" sz="2400" b="1" dirty="0"/>
              <a:t>10/1/20-</a:t>
            </a:r>
            <a:r>
              <a:rPr lang="en-US" sz="2400" dirty="0"/>
              <a:t>WHO published a call for expressions of interest for manufacturers of COVID-19 vaccines to apply for approval for prequalification and/or Emergency Use Listing</a:t>
            </a:r>
          </a:p>
          <a:p>
            <a:r>
              <a:rPr lang="en-US" sz="2400" b="1" dirty="0"/>
              <a:t>11/10/20-</a:t>
            </a:r>
            <a:r>
              <a:rPr lang="en-US" sz="2400" dirty="0"/>
              <a:t>WHO launched ‘We Are #InThisTogether’ campaign </a:t>
            </a:r>
            <a:br>
              <a:rPr lang="en-US" sz="2400" dirty="0">
                <a:solidFill>
                  <a:srgbClr val="FF00FF"/>
                </a:solidFill>
              </a:rPr>
            </a:br>
            <a:r>
              <a:rPr lang="en-US" sz="2400" dirty="0"/>
              <a:t>to promote collaboration &amp; adherence to 5 key measures to counter COVID-19: cleaning hands, wearing masks, coughing/sneezing safely, keeping distant &amp; opening windows</a:t>
            </a:r>
          </a:p>
          <a:p>
            <a:r>
              <a:rPr lang="en-US" sz="2400" b="1" dirty="0"/>
              <a:t>11/20/20</a:t>
            </a:r>
            <a:r>
              <a:rPr lang="en-US" sz="2400" dirty="0"/>
              <a:t>-WHO published guideline on COVID-19 therapeutics, with conditional recommendation against use of remdesivir in hospitalized patients, regardless of disease severity</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4444" t="5533" r="15556" b="19225"/>
          <a:stretch/>
        </p:blipFill>
        <p:spPr>
          <a:xfrm>
            <a:off x="6629400" y="680962"/>
            <a:ext cx="990600" cy="1069219"/>
          </a:xfrm>
          <a:prstGeom prst="rect">
            <a:avLst/>
          </a:prstGeom>
        </p:spPr>
      </p:pic>
    </p:spTree>
    <p:custDataLst>
      <p:tags r:id="rId1"/>
    </p:custDataLst>
    <p:extLst>
      <p:ext uri="{BB962C8B-B14F-4D97-AF65-F5344CB8AC3E}">
        <p14:creationId xmlns:p14="http://schemas.microsoft.com/office/powerpoint/2010/main" val="1540372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875259"/>
            <a:ext cx="5486400" cy="914400"/>
          </a:xfrm>
        </p:spPr>
        <p:txBody>
          <a:bodyPr/>
          <a:lstStyle/>
          <a:p>
            <a:r>
              <a:rPr lang="en-US" dirty="0">
                <a:solidFill>
                  <a:srgbClr val="1B4955"/>
                </a:solidFill>
              </a:rPr>
              <a:t>COVID-19 E.C. </a:t>
            </a:r>
          </a:p>
        </p:txBody>
      </p:sp>
      <p:sp>
        <p:nvSpPr>
          <p:cNvPr id="3" name="Content Placeholder 2"/>
          <p:cNvSpPr>
            <a:spLocks noGrp="1"/>
          </p:cNvSpPr>
          <p:nvPr>
            <p:ph idx="1"/>
          </p:nvPr>
        </p:nvSpPr>
        <p:spPr>
          <a:xfrm>
            <a:off x="419100" y="2207718"/>
            <a:ext cx="8229600" cy="3687763"/>
          </a:xfrm>
        </p:spPr>
        <p:txBody>
          <a:bodyPr/>
          <a:lstStyle/>
          <a:p>
            <a:r>
              <a:rPr lang="en-US" dirty="0"/>
              <a:t>IHR Emergency Committee (EC) continues to meet regularly</a:t>
            </a:r>
            <a:endParaRPr lang="en-US" sz="800" b="1" dirty="0"/>
          </a:p>
          <a:p>
            <a:r>
              <a:rPr lang="en-US" b="1" dirty="0"/>
              <a:t>Issues:  </a:t>
            </a:r>
            <a:r>
              <a:rPr lang="en-US" dirty="0"/>
              <a:t>treatment, vaccines, precautions</a:t>
            </a:r>
          </a:p>
          <a:p>
            <a:r>
              <a:rPr lang="en-US" dirty="0"/>
              <a:t>Progress &amp; challenges-can be matter of perspective  </a:t>
            </a:r>
            <a:endParaRPr lang="en-US" dirty="0">
              <a:hlinkClick r:id="rId4"/>
            </a:endParaRPr>
          </a:p>
          <a:p>
            <a:r>
              <a:rPr lang="en-US" dirty="0">
                <a:hlinkClick r:id="rId4"/>
              </a:rPr>
              <a:t>https://www.who.int/groups/covid-19-ihr-emergency-committee</a:t>
            </a:r>
            <a:endParaRPr lang="en-US" dirty="0"/>
          </a:p>
          <a:p>
            <a:endParaRPr lang="en-US" dirty="0"/>
          </a:p>
        </p:txBody>
      </p:sp>
      <p:pic>
        <p:nvPicPr>
          <p:cNvPr id="4" name="Picture 4" descr="File:World Health Organization Logo.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5260925"/>
            <a:ext cx="2971800" cy="911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600" y="554368"/>
            <a:ext cx="2514600" cy="1653350"/>
          </a:xfrm>
          <a:prstGeom prst="rect">
            <a:avLst/>
          </a:prstGeom>
        </p:spPr>
      </p:pic>
    </p:spTree>
    <p:custDataLst>
      <p:tags r:id="rId1"/>
    </p:custDataLst>
    <p:extLst>
      <p:ext uri="{BB962C8B-B14F-4D97-AF65-F5344CB8AC3E}">
        <p14:creationId xmlns:p14="http://schemas.microsoft.com/office/powerpoint/2010/main" val="273980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828163" y="2293937"/>
            <a:ext cx="7162800" cy="3421063"/>
          </a:xfrm>
        </p:spPr>
        <p:txBody>
          <a:bodyPr>
            <a:normAutofit fontScale="92500" lnSpcReduction="10000"/>
          </a:bodyPr>
          <a:lstStyle/>
          <a:p>
            <a:pPr lvl="0">
              <a:lnSpc>
                <a:spcPct val="95000"/>
              </a:lnSpc>
              <a:spcBef>
                <a:spcPts val="0"/>
              </a:spcBef>
              <a:spcAft>
                <a:spcPts val="0"/>
              </a:spcAft>
            </a:pPr>
            <a:r>
              <a:rPr lang="en-US" b="1" dirty="0">
                <a:solidFill>
                  <a:srgbClr val="036361"/>
                </a:solidFill>
              </a:rPr>
              <a:t>Critical to identify &amp;/or prevent </a:t>
            </a:r>
            <a:r>
              <a:rPr lang="en-US" dirty="0">
                <a:solidFill>
                  <a:srgbClr val="000000"/>
                </a:solidFill>
              </a:rPr>
              <a:t>emerging/reemerging/infectious/non-communicable diseases</a:t>
            </a:r>
          </a:p>
          <a:p>
            <a:pPr lvl="0">
              <a:lnSpc>
                <a:spcPct val="85000"/>
              </a:lnSpc>
              <a:spcBef>
                <a:spcPts val="0"/>
              </a:spcBef>
            </a:pPr>
            <a:endParaRPr lang="en-US" sz="800" dirty="0">
              <a:solidFill>
                <a:srgbClr val="000000"/>
              </a:solidFill>
            </a:endParaRPr>
          </a:p>
          <a:p>
            <a:pPr lvl="0">
              <a:lnSpc>
                <a:spcPct val="85000"/>
              </a:lnSpc>
              <a:spcBef>
                <a:spcPts val="0"/>
              </a:spcBef>
            </a:pPr>
            <a:r>
              <a:rPr lang="en-US" dirty="0">
                <a:solidFill>
                  <a:srgbClr val="000000"/>
                </a:solidFill>
              </a:rPr>
              <a:t>Important to provide </a:t>
            </a:r>
            <a:r>
              <a:rPr lang="en-US" b="1" dirty="0">
                <a:solidFill>
                  <a:srgbClr val="036361"/>
                </a:solidFill>
              </a:rPr>
              <a:t>timely</a:t>
            </a:r>
            <a:r>
              <a:rPr lang="en-US" b="1" dirty="0">
                <a:solidFill>
                  <a:srgbClr val="000000"/>
                </a:solidFill>
              </a:rPr>
              <a:t> </a:t>
            </a:r>
            <a:r>
              <a:rPr lang="en-US" dirty="0">
                <a:solidFill>
                  <a:srgbClr val="000000"/>
                </a:solidFill>
              </a:rPr>
              <a:t>health info.</a:t>
            </a:r>
          </a:p>
          <a:p>
            <a:pPr lvl="0">
              <a:lnSpc>
                <a:spcPct val="85000"/>
              </a:lnSpc>
              <a:spcBef>
                <a:spcPts val="0"/>
              </a:spcBef>
            </a:pPr>
            <a:endParaRPr lang="en-US" sz="800" b="1" dirty="0">
              <a:solidFill>
                <a:srgbClr val="000000"/>
              </a:solidFill>
            </a:endParaRPr>
          </a:p>
          <a:p>
            <a:pPr lvl="0">
              <a:lnSpc>
                <a:spcPct val="95000"/>
              </a:lnSpc>
              <a:spcBef>
                <a:spcPts val="0"/>
              </a:spcBef>
              <a:spcAft>
                <a:spcPts val="0"/>
              </a:spcAft>
            </a:pPr>
            <a:r>
              <a:rPr lang="en-US" b="1" dirty="0">
                <a:solidFill>
                  <a:srgbClr val="036361"/>
                </a:solidFill>
              </a:rPr>
              <a:t>PH problems addressed effectively </a:t>
            </a:r>
            <a:br>
              <a:rPr lang="en-US" dirty="0">
                <a:solidFill>
                  <a:srgbClr val="FF00FF"/>
                </a:solidFill>
              </a:rPr>
            </a:br>
            <a:r>
              <a:rPr lang="en-US" dirty="0">
                <a:solidFill>
                  <a:srgbClr val="000000"/>
                </a:solidFill>
              </a:rPr>
              <a:t>by surveillance systems</a:t>
            </a:r>
          </a:p>
          <a:p>
            <a:pPr lvl="0">
              <a:lnSpc>
                <a:spcPct val="85000"/>
              </a:lnSpc>
              <a:spcBef>
                <a:spcPts val="0"/>
              </a:spcBef>
            </a:pPr>
            <a:endParaRPr lang="en-US" sz="800" dirty="0">
              <a:solidFill>
                <a:srgbClr val="000000"/>
              </a:solidFill>
            </a:endParaRPr>
          </a:p>
          <a:p>
            <a:pPr lvl="0">
              <a:lnSpc>
                <a:spcPct val="85000"/>
              </a:lnSpc>
              <a:spcBef>
                <a:spcPts val="0"/>
              </a:spcBef>
            </a:pPr>
            <a:r>
              <a:rPr lang="en-US" b="1" i="1" dirty="0"/>
              <a:t>Examples:  </a:t>
            </a:r>
            <a:r>
              <a:rPr lang="en-US" i="1" dirty="0">
                <a:solidFill>
                  <a:srgbClr val="036361"/>
                </a:solidFill>
              </a:rPr>
              <a:t>smallpox &amp; polio</a:t>
            </a:r>
          </a:p>
          <a:p>
            <a:endParaRPr lang="en-US" dirty="0"/>
          </a:p>
        </p:txBody>
      </p:sp>
      <p:sp>
        <p:nvSpPr>
          <p:cNvPr id="3" name="Rectangle 1"/>
          <p:cNvSpPr txBox="1">
            <a:spLocks noChangeArrowheads="1"/>
          </p:cNvSpPr>
          <p:nvPr/>
        </p:nvSpPr>
        <p:spPr>
          <a:xfrm>
            <a:off x="914400" y="762000"/>
            <a:ext cx="6274093" cy="990600"/>
          </a:xfrm>
          <a:prstGeom prst="rect">
            <a:avLst/>
          </a:prstGeom>
        </p:spPr>
        <p:txBody>
          <a:bodyPr lIns="90360" tIns="44280" rIns="90360" bIns="44280"/>
          <a:lstStyle/>
          <a:p>
            <a:pPr algn="ctr">
              <a:lnSpc>
                <a:spcPct val="85000"/>
              </a:lnSpc>
              <a:spcBef>
                <a:spcPct val="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400" b="1" dirty="0">
                <a:solidFill>
                  <a:srgbClr val="1B4955"/>
                </a:solidFill>
                <a:latin typeface="+mj-lt"/>
              </a:rPr>
              <a:t>Importance of Global </a:t>
            </a:r>
            <a:br>
              <a:rPr lang="en-US" sz="4400" b="1" dirty="0">
                <a:solidFill>
                  <a:srgbClr val="FF00FF"/>
                </a:solidFill>
                <a:latin typeface="+mj-lt"/>
              </a:rPr>
            </a:br>
            <a:r>
              <a:rPr lang="en-US" sz="4400" b="1" dirty="0">
                <a:solidFill>
                  <a:srgbClr val="1B4955"/>
                </a:solidFill>
                <a:latin typeface="+mj-lt"/>
              </a:rPr>
              <a:t>PH Health Surveillance</a:t>
            </a:r>
            <a:endParaRPr lang="en-GB" sz="4400" b="1" dirty="0">
              <a:solidFill>
                <a:srgbClr val="1B4955"/>
              </a:solidFill>
              <a:latin typeface="+mj-lt"/>
            </a:endParaRPr>
          </a:p>
        </p:txBody>
      </p:sp>
      <p:sp>
        <p:nvSpPr>
          <p:cNvPr id="4" name="Rectangle 2"/>
          <p:cNvSpPr txBox="1">
            <a:spLocks noChangeArrowheads="1"/>
          </p:cNvSpPr>
          <p:nvPr/>
        </p:nvSpPr>
        <p:spPr>
          <a:xfrm>
            <a:off x="469900" y="1524000"/>
            <a:ext cx="8305800" cy="4475163"/>
          </a:xfrm>
          <a:prstGeom prst="rect">
            <a:avLst/>
          </a:prstGeom>
        </p:spPr>
        <p:txBody>
          <a:bodyPr lIns="90360" tIns="44280" rIns="90360" bIns="44280"/>
          <a:lstStyle/>
          <a:p>
            <a:pPr lvl="1">
              <a:lnSpc>
                <a:spcPct val="90000"/>
              </a:lnSpc>
              <a:spcBef>
                <a:spcPts val="800"/>
              </a:spcBef>
              <a:buFont typeface="Arial" pitchFamily="34" charset="0"/>
              <a:buNone/>
              <a:tabLst>
                <a:tab pos="396875" algn="l"/>
                <a:tab pos="854075" algn="l"/>
                <a:tab pos="1311275" algn="l"/>
                <a:tab pos="1768475" algn="l"/>
                <a:tab pos="2225675" algn="l"/>
                <a:tab pos="2682875" algn="l"/>
                <a:tab pos="3140075" algn="l"/>
                <a:tab pos="3597275" algn="l"/>
                <a:tab pos="4054475" algn="l"/>
                <a:tab pos="4511675" algn="l"/>
                <a:tab pos="4968875" algn="l"/>
                <a:tab pos="5426075" algn="l"/>
                <a:tab pos="5883275" algn="l"/>
                <a:tab pos="6340475" algn="l"/>
                <a:tab pos="6797675" algn="l"/>
                <a:tab pos="7254875" algn="l"/>
                <a:tab pos="7712075" algn="l"/>
                <a:tab pos="8169275" algn="l"/>
                <a:tab pos="8626475" algn="l"/>
                <a:tab pos="9083675" algn="l"/>
              </a:tabLst>
              <a:defRPr/>
            </a:pPr>
            <a:r>
              <a:rPr lang="en-GB" sz="3200" b="1" dirty="0">
                <a:solidFill>
                  <a:prstClr val="black"/>
                </a:solidFill>
                <a:latin typeface="Arial" charset="0"/>
              </a:rPr>
              <a: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838200"/>
            <a:ext cx="1587208" cy="1388807"/>
          </a:xfrm>
          <a:prstGeom prst="rect">
            <a:avLst/>
          </a:prstGeom>
        </p:spPr>
      </p:pic>
    </p:spTree>
    <p:custDataLst>
      <p:tags r:id="rId1"/>
    </p:custDataLst>
    <p:extLst>
      <p:ext uri="{BB962C8B-B14F-4D97-AF65-F5344CB8AC3E}">
        <p14:creationId xmlns:p14="http://schemas.microsoft.com/office/powerpoint/2010/main" val="2241055203"/>
      </p:ext>
    </p:extLst>
  </p:cSld>
  <p:clrMapOvr>
    <a:masterClrMapping/>
  </p:clrMapOvr>
  <mc:AlternateContent xmlns:mc="http://schemas.openxmlformats.org/markup-compatibility/2006" xmlns:p14="http://schemas.microsoft.com/office/powerpoint/2010/main">
    <mc:Choice Requires="p14">
      <p:transition p14:dur="0" advTm="58202"/>
    </mc:Choice>
    <mc:Fallback xmlns="">
      <p:transition advTm="5820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2514600" y="914400"/>
            <a:ext cx="3733800" cy="685800"/>
          </a:xfrm>
        </p:spPr>
        <p:txBody>
          <a:bodyPr>
            <a:noAutofit/>
          </a:bodyPr>
          <a:lstStyle/>
          <a:p>
            <a:pPr algn="ctr"/>
            <a:r>
              <a:rPr lang="en-US" b="1" dirty="0">
                <a:solidFill>
                  <a:srgbClr val="1B4955"/>
                </a:solidFill>
              </a:rPr>
              <a:t>Summary</a:t>
            </a:r>
          </a:p>
        </p:txBody>
      </p:sp>
      <p:sp>
        <p:nvSpPr>
          <p:cNvPr id="338947" name="Rectangle 3"/>
          <p:cNvSpPr>
            <a:spLocks noGrp="1" noChangeArrowheads="1"/>
          </p:cNvSpPr>
          <p:nvPr>
            <p:ph type="body" idx="1"/>
          </p:nvPr>
        </p:nvSpPr>
        <p:spPr>
          <a:xfrm>
            <a:off x="609600" y="1752600"/>
            <a:ext cx="8153400" cy="4419600"/>
          </a:xfrm>
        </p:spPr>
        <p:txBody>
          <a:bodyPr>
            <a:normAutofit fontScale="92500" lnSpcReduction="10000"/>
          </a:bodyPr>
          <a:lstStyle/>
          <a:p>
            <a:pPr>
              <a:lnSpc>
                <a:spcPct val="95000"/>
              </a:lnSpc>
              <a:spcBef>
                <a:spcPts val="0"/>
              </a:spcBef>
              <a:spcAft>
                <a:spcPts val="0"/>
              </a:spcAft>
            </a:pPr>
            <a:r>
              <a:rPr lang="en-US" sz="3500" dirty="0"/>
              <a:t>Global Disease Detection as international surveillance form</a:t>
            </a:r>
          </a:p>
          <a:p>
            <a:pPr>
              <a:spcBef>
                <a:spcPts val="0"/>
              </a:spcBef>
            </a:pPr>
            <a:endParaRPr lang="en-US" sz="900" dirty="0"/>
          </a:p>
          <a:p>
            <a:pPr>
              <a:spcBef>
                <a:spcPts val="0"/>
              </a:spcBef>
            </a:pPr>
            <a:r>
              <a:rPr lang="en-US" sz="3500" dirty="0"/>
              <a:t>Surveillance in LRS</a:t>
            </a:r>
            <a:endParaRPr lang="en-US" sz="1100" dirty="0"/>
          </a:p>
          <a:p>
            <a:pPr>
              <a:spcBef>
                <a:spcPts val="0"/>
              </a:spcBef>
            </a:pPr>
            <a:endParaRPr lang="en-US" sz="1100" dirty="0"/>
          </a:p>
          <a:p>
            <a:pPr>
              <a:spcBef>
                <a:spcPts val="0"/>
              </a:spcBef>
            </a:pPr>
            <a:r>
              <a:rPr lang="en-US" sz="3500" dirty="0"/>
              <a:t>IHR responsibilities of countries</a:t>
            </a:r>
          </a:p>
          <a:p>
            <a:pPr>
              <a:lnSpc>
                <a:spcPct val="85000"/>
              </a:lnSpc>
              <a:spcBef>
                <a:spcPts val="0"/>
              </a:spcBef>
            </a:pPr>
            <a:endParaRPr lang="en-US" sz="1100" dirty="0"/>
          </a:p>
          <a:p>
            <a:pPr>
              <a:lnSpc>
                <a:spcPct val="85000"/>
              </a:lnSpc>
              <a:spcBef>
                <a:spcPts val="0"/>
              </a:spcBef>
            </a:pPr>
            <a:r>
              <a:rPr lang="en-US" sz="3500" dirty="0"/>
              <a:t>PHEIC</a:t>
            </a:r>
          </a:p>
          <a:p>
            <a:pPr marL="0" indent="0">
              <a:lnSpc>
                <a:spcPct val="85000"/>
              </a:lnSpc>
              <a:spcBef>
                <a:spcPts val="0"/>
              </a:spcBef>
              <a:buNone/>
            </a:pPr>
            <a:endParaRPr lang="en-US" sz="1000" dirty="0"/>
          </a:p>
          <a:p>
            <a:pPr>
              <a:lnSpc>
                <a:spcPct val="85000"/>
              </a:lnSpc>
              <a:spcBef>
                <a:spcPts val="0"/>
              </a:spcBef>
            </a:pPr>
            <a:r>
              <a:rPr lang="en-US" sz="3500" dirty="0"/>
              <a:t>Countries’ capacity for surveillance under IHR</a:t>
            </a:r>
          </a:p>
          <a:p>
            <a:pPr marL="0" indent="0">
              <a:buNone/>
            </a:pPr>
            <a:endParaRPr lang="en-US" sz="1000" dirty="0"/>
          </a:p>
          <a:p>
            <a:pPr>
              <a:lnSpc>
                <a:spcPct val="85000"/>
              </a:lnSpc>
              <a:spcBef>
                <a:spcPts val="0"/>
              </a:spcBef>
            </a:pPr>
            <a:r>
              <a:rPr lang="en-US" sz="3500" dirty="0"/>
              <a:t>Case example of COVID-19 as PHEIC&amp; challenges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1350" y="2590800"/>
            <a:ext cx="1752600" cy="1590485"/>
          </a:xfrm>
          <a:prstGeom prst="rect">
            <a:avLst/>
          </a:prstGeom>
        </p:spPr>
      </p:pic>
    </p:spTree>
    <p:custDataLst>
      <p:tags r:id="rId1"/>
    </p:custDataLst>
    <p:extLst>
      <p:ext uri="{BB962C8B-B14F-4D97-AF65-F5344CB8AC3E}">
        <p14:creationId xmlns:p14="http://schemas.microsoft.com/office/powerpoint/2010/main" val="2094006401"/>
      </p:ext>
    </p:extLst>
  </p:cSld>
  <p:clrMapOvr>
    <a:masterClrMapping/>
  </p:clrMapOvr>
  <mc:AlternateContent xmlns:mc="http://schemas.openxmlformats.org/markup-compatibility/2006" xmlns:p14="http://schemas.microsoft.com/office/powerpoint/2010/main">
    <mc:Choice Requires="p14">
      <p:transition p14:dur="0" advTm="47787"/>
    </mc:Choice>
    <mc:Fallback xmlns="">
      <p:transition advTm="4778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1447800" y="1027403"/>
            <a:ext cx="6400800" cy="685800"/>
          </a:xfrm>
        </p:spPr>
        <p:txBody>
          <a:bodyPr>
            <a:noAutofit/>
          </a:bodyPr>
          <a:lstStyle/>
          <a:p>
            <a:pPr algn="ctr">
              <a:lnSpc>
                <a:spcPct val="85000"/>
              </a:lnSpc>
            </a:pPr>
            <a:r>
              <a:rPr lang="en-US" b="1" dirty="0">
                <a:solidFill>
                  <a:srgbClr val="1B4955"/>
                </a:solidFill>
              </a:rPr>
              <a:t>Global Disease Detection </a:t>
            </a:r>
            <a:br>
              <a:rPr lang="en-US" b="1" dirty="0">
                <a:solidFill>
                  <a:srgbClr val="FF00FF"/>
                </a:solidFill>
              </a:rPr>
            </a:br>
            <a:r>
              <a:rPr lang="en-US" b="1" dirty="0">
                <a:solidFill>
                  <a:srgbClr val="1B4955"/>
                </a:solidFill>
              </a:rPr>
              <a:t>(GDD) Program</a:t>
            </a:r>
          </a:p>
        </p:txBody>
      </p:sp>
      <p:sp>
        <p:nvSpPr>
          <p:cNvPr id="338947" name="Rectangle 3"/>
          <p:cNvSpPr>
            <a:spLocks noGrp="1" noChangeArrowheads="1"/>
          </p:cNvSpPr>
          <p:nvPr>
            <p:ph type="body" idx="1"/>
          </p:nvPr>
        </p:nvSpPr>
        <p:spPr>
          <a:xfrm>
            <a:off x="609600" y="2362199"/>
            <a:ext cx="8001000" cy="3200400"/>
          </a:xfrm>
        </p:spPr>
        <p:txBody>
          <a:bodyPr>
            <a:normAutofit lnSpcReduction="10000"/>
          </a:bodyPr>
          <a:lstStyle/>
          <a:p>
            <a:pPr>
              <a:lnSpc>
                <a:spcPct val="85000"/>
              </a:lnSpc>
              <a:spcBef>
                <a:spcPts val="0"/>
              </a:spcBef>
            </a:pPr>
            <a:r>
              <a:rPr lang="en-US" dirty="0"/>
              <a:t>GDD part of DGHP at CDC</a:t>
            </a:r>
          </a:p>
          <a:p>
            <a:endParaRPr lang="en-US" sz="1000" dirty="0"/>
          </a:p>
          <a:p>
            <a:pPr>
              <a:lnSpc>
                <a:spcPct val="85000"/>
              </a:lnSpc>
              <a:spcBef>
                <a:spcPts val="0"/>
              </a:spcBef>
            </a:pPr>
            <a:r>
              <a:rPr lang="en-US" dirty="0"/>
              <a:t>rapid detection, identification &amp; prompt containment of emerging infectious diseases </a:t>
            </a:r>
            <a:br>
              <a:rPr lang="en-US" dirty="0">
                <a:solidFill>
                  <a:srgbClr val="FF00FF"/>
                </a:solidFill>
              </a:rPr>
            </a:br>
            <a:r>
              <a:rPr lang="en-US" dirty="0"/>
              <a:t>&amp; bioterrorist threats</a:t>
            </a:r>
          </a:p>
          <a:p>
            <a:pPr>
              <a:lnSpc>
                <a:spcPct val="85000"/>
              </a:lnSpc>
              <a:spcBef>
                <a:spcPts val="0"/>
              </a:spcBef>
            </a:pPr>
            <a:endParaRPr lang="en-US" sz="1000" dirty="0"/>
          </a:p>
          <a:p>
            <a:pPr>
              <a:lnSpc>
                <a:spcPct val="85000"/>
              </a:lnSpc>
              <a:spcBef>
                <a:spcPts val="0"/>
              </a:spcBef>
            </a:pPr>
            <a:r>
              <a:rPr lang="en-US" dirty="0"/>
              <a:t>global health security</a:t>
            </a:r>
          </a:p>
          <a:p>
            <a:pPr>
              <a:lnSpc>
                <a:spcPct val="85000"/>
              </a:lnSpc>
              <a:spcBef>
                <a:spcPts val="0"/>
              </a:spcBef>
            </a:pPr>
            <a:endParaRPr lang="en-US" sz="1000" dirty="0"/>
          </a:p>
          <a:p>
            <a:pPr>
              <a:lnSpc>
                <a:spcPct val="85000"/>
              </a:lnSpc>
              <a:spcBef>
                <a:spcPts val="0"/>
              </a:spcBef>
            </a:pPr>
            <a:r>
              <a:rPr lang="en-US" dirty="0"/>
              <a:t>requires cooperation</a:t>
            </a:r>
          </a:p>
        </p:txBody>
      </p:sp>
      <p:pic>
        <p:nvPicPr>
          <p:cNvPr id="32770" name="Picture 2" descr="http://cnsnews.com/sites/default/files/images/cdc%20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1091" y="4648200"/>
            <a:ext cx="1752600" cy="12860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009398"/>
      </p:ext>
    </p:extLst>
  </p:cSld>
  <p:clrMapOvr>
    <a:masterClrMapping/>
  </p:clrMapOvr>
  <mc:AlternateContent xmlns:mc="http://schemas.openxmlformats.org/markup-compatibility/2006" xmlns:p14="http://schemas.microsoft.com/office/powerpoint/2010/main">
    <mc:Choice Requires="p14">
      <p:transition p14:dur="0" advTm="81367"/>
    </mc:Choice>
    <mc:Fallback xmlns="">
      <p:transition advTm="8136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2" y="758059"/>
            <a:ext cx="6854825" cy="1143000"/>
          </a:xfrm>
        </p:spPr>
        <p:txBody>
          <a:bodyPr>
            <a:noAutofit/>
          </a:bodyPr>
          <a:lstStyle/>
          <a:p>
            <a:r>
              <a:rPr lang="en-US" dirty="0">
                <a:solidFill>
                  <a:srgbClr val="1B4955"/>
                </a:solidFill>
              </a:rPr>
              <a:t>Event vs. Indicator-Based </a:t>
            </a:r>
            <a:br>
              <a:rPr lang="en-US" dirty="0">
                <a:solidFill>
                  <a:srgbClr val="FF00FF"/>
                </a:solidFill>
              </a:rPr>
            </a:br>
            <a:r>
              <a:rPr lang="en-US" dirty="0">
                <a:solidFill>
                  <a:srgbClr val="1B4955"/>
                </a:solidFill>
              </a:rPr>
              <a:t>Surveillance</a:t>
            </a:r>
          </a:p>
        </p:txBody>
      </p:sp>
      <p:sp>
        <p:nvSpPr>
          <p:cNvPr id="3" name="Content Placeholder 2"/>
          <p:cNvSpPr>
            <a:spLocks noGrp="1"/>
          </p:cNvSpPr>
          <p:nvPr>
            <p:ph idx="1"/>
          </p:nvPr>
        </p:nvSpPr>
        <p:spPr>
          <a:xfrm>
            <a:off x="460375" y="2286000"/>
            <a:ext cx="8229600" cy="3687763"/>
          </a:xfrm>
        </p:spPr>
        <p:txBody>
          <a:bodyPr/>
          <a:lstStyle/>
          <a:p>
            <a:pPr>
              <a:lnSpc>
                <a:spcPct val="85000"/>
              </a:lnSpc>
              <a:spcBef>
                <a:spcPts val="0"/>
              </a:spcBef>
              <a:spcAft>
                <a:spcPts val="0"/>
              </a:spcAft>
            </a:pPr>
            <a:r>
              <a:rPr lang="en-US" b="1" dirty="0"/>
              <a:t>EBS:  </a:t>
            </a:r>
            <a:r>
              <a:rPr lang="en-US" dirty="0"/>
              <a:t>health events from </a:t>
            </a:r>
            <a:r>
              <a:rPr lang="en-US" b="1" i="1" dirty="0">
                <a:solidFill>
                  <a:srgbClr val="036361"/>
                </a:solidFill>
              </a:rPr>
              <a:t>unstructured subjective</a:t>
            </a:r>
            <a:r>
              <a:rPr lang="en-US" dirty="0"/>
              <a:t> info., e.g., media, rumors, blog</a:t>
            </a:r>
          </a:p>
          <a:p>
            <a:pPr>
              <a:lnSpc>
                <a:spcPct val="85000"/>
              </a:lnSpc>
              <a:spcBef>
                <a:spcPts val="0"/>
              </a:spcBef>
            </a:pPr>
            <a:endParaRPr lang="en-US" sz="800" dirty="0"/>
          </a:p>
          <a:p>
            <a:pPr>
              <a:lnSpc>
                <a:spcPct val="85000"/>
              </a:lnSpc>
              <a:spcBef>
                <a:spcPts val="0"/>
              </a:spcBef>
              <a:spcAft>
                <a:spcPts val="0"/>
              </a:spcAft>
            </a:pPr>
            <a:r>
              <a:rPr lang="en-US" b="1" dirty="0"/>
              <a:t>Indicator-based:  </a:t>
            </a:r>
            <a:r>
              <a:rPr lang="en-US" dirty="0"/>
              <a:t>reports of specific diseases from healthcare providers, e.g., disease reporting data base-</a:t>
            </a:r>
            <a:r>
              <a:rPr lang="en-US" b="1" i="1" dirty="0">
                <a:solidFill>
                  <a:srgbClr val="036361"/>
                </a:solidFill>
              </a:rPr>
              <a:t>structured</a:t>
            </a:r>
            <a:r>
              <a:rPr lang="en-US" dirty="0"/>
              <a:t> </a:t>
            </a:r>
          </a:p>
          <a:p>
            <a:endParaRPr lang="en-US" sz="1400" b="1" dirty="0">
              <a:solidFill>
                <a:srgbClr val="036361"/>
              </a:solidFill>
            </a:endParaRPr>
          </a:p>
          <a:p>
            <a:r>
              <a:rPr lang="en-US" b="1" dirty="0">
                <a:solidFill>
                  <a:srgbClr val="036361"/>
                </a:solidFill>
              </a:rPr>
              <a:t>GDD Operations center uses EBS</a:t>
            </a:r>
          </a:p>
        </p:txBody>
      </p:sp>
      <p:sp>
        <p:nvSpPr>
          <p:cNvPr id="4" name="AutoShape 2" descr="data:image/png;base64,iVBORw0KGgoAAAANSUhEUgAAAfQAAAF3CAYAAABT8rn8AAAgAElEQVR4Xuy9B7xdRbU/PrucdltueoEEpIqIKBb8oyIgSlFAWlQQfvRQDIjig6dPuDx9tucTSfBpeCIRUDRgeZQgAR4gCEgRKVJCQghJSL9Jbj1ll/9nzcyavWb2PvfeYNo9d/Lhctres2evPTPf9V1tHGb/WQlYCVgJWAlYCVgJDHsJOMP+DuwNWAlYCVgJWAlYCVgJMAvodhBYCVgJWAlYCVgJNIAELKA3wEO0t2AlYCVgJWAlYCVgAd2OASsBKwErASsBK4EGkIAF9AZ4iPYWrASsBKwErASsBCyg2zFgJWAlYCVgJWAl0AASsIDeAA/R3oKVgJWAlYCVgJWABXQ7BqwErASsBKwErAQaQAIW0BvgIdpbsBKwErASsBKwErCAbseAlYCVgJWAlYCVQANIwAJ6AzxEewtWAlYCVgJWAlYCFtDtGLASsBKwErASsBJoAAlYQG+Ah2hvwUrASsBKwErASsACuh0DVgJWAlYCVgJWAg0gAQvoDfAQ7S1YCVgJWAlYCVgJWEC3Y8BKwErASsBKwEqgASRgAb0BHqK9BSsBKwErASsBKwEL6HYMWAlYCVgJWAlYCTSABCygN8BDtLdgJWAlYCVgJWAlYAHdjgErASsBKwErASuBBpCABfQGeIj2FqwErASsBKwErAQsoNsxYCVgJWAlYCVgJdAAErCA3gAP0d6ClYCVgJWAlYCVgAV0OwasBKwErASsBKwEGkACFtAb4CHaW7ASsBKwErASsBKwgG7HgJWAlYCVgJWAlUADSMACegM8xLd7CzNnzSxsdJ6b0t23cbdy2LdrNSyPi6JaaxiHhZjFuTiOvKDsBMHq3Oop+Z1/fuf1z6x7u9ey51kJWAlYCVgJbF0JWEDfuvLd4Vq/9Ecnl1b6S97ZW+v+WDnq+3itVtk/iKuTgjAohVHgRlHEojhksROxoD9mXQsZ83pbHt9n531OmD/3qVU73A3ZDlkJWAlYCVgJcAlYQB8BAyGOY+fM/z50Ymd1zSeqce8JtbB8UBAHEwSAhwxAPITXOGIx/LGIRUHMNv6DMba29PyEUVMueOruxY+NAFHZW7QSsBKwEhi2ErCAPmwf3eAdByA//boDd90QbDi5GvVND+LauyMWFgDAAbgRxAWohwDjLGYxg/+6FzNWW1p8fmLrTuc/edeixwe/mj3CSsBKwErASmB7SsAC+vaU/la89mn/edCEjd6aU8us7+yIBe+MWeTFcczZODBx/heFEtQlO2cxN9mUVzusf2Hh+fF5C+Zb8RHZpq0ErASsBLaoBCygb1Fxbv/GOjo6/Bfab/tET7TpitCtfYQxlgPKHcUxi8G0Hgs2ztk5vIK/nJvaY+6ACXs81vtKbmFbbeo5f7t74SPb/45sD6wErASsBKwEhiIBC+hDkdIwOeaMaw5pXxu/eXHV7ZvJXDYOHi7gNAC2YOQC0MMwkIAeSL95zO/QDX3Wu8hfVeyaNOPZO5bcMUxu23bTSsBKwErASsAGxTXOGDh11oE7r6+t/F7oVaa7npsDug2sGwLc4BUZecDBHAFd+NLhH5xSWe73uMvbL//s+8/7WUdHh/jB/rMSsBKwErASGBYSsAx9B35MENR2220dzb29TnDmmR3lel0FMF9bWzE78qrHeZ7nOI4EcwB08JvzALiAcTBX7Bz85py+M8/zWLypEIZvtPxwUvcBV91zzz2VHVgstmtWAlYCVgJWAhkSsIC+gw6LG2/sKI7qXXpeUC0f39Nfe72zL//vl/3Hr5ea3QUz+1vB4mtDv3ya7/uOA8ycH4R+c+EnByAHQIc/jHIHsHccl/lhkVWWFO+a3Peus+657ZG1O6hIbLesBKwErASsBAaQgAX0HXR4zJt17sdrfet/X6lUxnT1VtjGivvjd33knMumT58eYpc7OjrcJ0pzL696PVf7OT8H4CygXDBvjGQPwMQuwRxM7yoILnZYzsuzcGVpcWHVhM//5XevPr2DisN2y0rASsBKwEpgEAlYQN9Bh8jcb3/uvEq562eVas0pVwLW2Vd9jbVMPvJ71/zudezysd/b5+BNbO2tubw7xXU9dScA6BgIx4FcArrwowufOvz5ns/cnqY+Z0X7JU/csvTnO6gobLesBKwErASsBIYgAQvoQxDS9jhkzr9//pSgr/OXtVrgV2oh29BTqdXcpv/3Xz//v1uhP2d9/9jWJcGTc2O/doLv50QX+dPkcJ7kmXNAFyZ3XglOAjr42XNxicUrW2/eu/89F9x884Le7XGf9ppWAlYCVgJWAltGAhbQt4wct3gr13d8/qBy7/q7g6DWDoDe3VdlvZH/sx/f+OiFjuPER31rj5N6nM65fs5rBlO7I5+khHMZCJf4znklOMw3Z4z5bo65G5sXtXbudOIDN734/Ba/AduglYCVgJWAlcA2lYAF9G0q7qFfbM5Vp00r96y6Lwiqe5VrIevpr7KuKvtrfsIuR7OprP9vPX/+deRWP+t5PgO2Tdk5lnUFE3sS1S5N7SxmLgTCVYs1f93Yrz1+w5vXDr1X9kgrASsBKwErgR1VAhbQd9AnM+9Hl5beWvGP3wXV/qM4oJerbGM5WFssTvnUwr3eKGyqrLzb9d2xrovsXHBzbm6nBWRCURFO5KSL+HffyTFvY+u9O3W/99Q/3PTA+h1UBLZbVgJWAlYCVgKbIQEL6JshrG196LWXHfWf1XLPZdUgZH2VgG0sVwMn137mi7sv3L0a9nVA/rhi544IdINCMkkRGbnpCjG1gwLgl5s6SxsmnvLIjYvu3db3ZK9nJWAlYCVgJbB1JGABfevIdYu0Outrx51e7uv8RRCGHvjRu8pV1pcv3vTi5EX7RG7tgwLQGYtVMJwo74q12pOodln0zWHMZ3nmbxr90wNzJ186e/ZsW0Bmizwp24iVgJWAlcD2l4AF9O3/DOr24Lp/PfHA/u6182tBMAYAvadcYyud/nWvT1nZ5OacJsc1fecQ3S42XgmlqZ1XgwNTu8MYZ+d9zYvG9u16/IIbnn9xB7512zUrASsBKwErgc2UgAX0zRTYtjx89lVnTal0vr6gVqvsW65FrBcAvdbNXp+yjrESpKkBoAvA1lPViKldgjkc6kX5sNgz/utPXL/8B9vyPuy1rASsBKwErAS2vgQsoG99Gb/tK8yfNavwyut3/LZa7j2uAoBeqbF1lX62aPw6VmkNRGB7EgonUtUUMxc7rMFBAOaCnbc+Nj7c/aR7r39m5dvulD3RSsBKwErASmCHlIAF9B3ysSSd+vFXjvhepa/rcoh076tCxbgyWzyqk/WMwb1aZGw7gDnfIlWY3Hl5VxYzx4U/h3lBoae1b/JZj96w5LYd/JZt96wErASsBKwE3oYELKC/DaFty1Nmfe0zp1d6NvyiXAs8APSNfRW2uNDJNkzoI+ycVIbj5V1DYYoHdu7FzGUeK/SP/u0+/QecbSvCbcunZ69lJWAlYCWw7SRgAX3byfptXWn2v57wkcqm1XdXqsEoAPRN/VW2hG1kayZ1s8jFuuzCvC7YOTBzAHTGmBsz13OYXyu9Na4y7aQHfvHK42+rE/YkKwErASsBK4EdXgIW0HfwR3TdN07ZpbJx+f3lSnkPAHSIdF9W7WZvTtrIQj9kcYQbsQgwhyh3zs7B1O4x5jE/bqqM/+5lm669cvptyU5tO/ht2+5ZCVgJWAlYCWymBCygb6bAtvXhP/nJVS2VV/78v+X+3sN4xbhKjb3V18sWjV3Pqvma3DlNMnReQCZUYO76DitUm/82OXrPCfNveCy1l/q2vhd7PSsBKwErASuBrScBC+hbT7ZbpOU4jt1rvvyp66t9XWeXawEH9FU9fezVlnWsr1QRDJ2BmR2j2oGZx8zxGfPjXF97defzH5275OYt0hnbiJWAlYCVgJXADisBC+g77KNJOnbtV47sKPdsuKoMJndIXests5f8tWxTU5+q0Q6AzpyIMQnmnuewYm3Mr/coHTbjtv++rWcY3KbtopWAlYCVgJXAPyEBC+j/hPC21ak80r1r/S/6K1UPAH1Db4W9HK1jq5u6JTuHiPZImNpzjHk5xvyo9Mb4YPeTH7r5xae3VT/tdawErAR2TAnE8+Z5i1oe8fu8jf7UsWXfDwO/tanLZ6VavhJFOeaGbtUJXcd3/FrIfEcWlDbvJmZOnAtZELmsVojdOK46tWJfa7U7bKqujptqm9Y2B+wtVnv/jDmBI6pe2X/bUAIW0LehsN/upa67/ISD+zetuqtcqbT2VgK2oa/CFlY62dLihgTQ3Yi5OcbcPOx17tXagklXPHnLih+93Wva86wErAR2fAnEHR3u6uMXl1oLq0b5pa72ih+MaXLCcSxXGxc60VjG4jafsVHMDUY5TtgeOXETi52C60QFhzkFxqIiYywXs9hl8BczjzmxByUs+N1TSBZbQgB7CFnMAvD0OcypsciphMzpZ7HTx2JWdiOnKw79NUHsrHZCf1VUy60Io9yKuLdl5cp1+23Y82i7h8TWGlkW0LeWZGW7HXHsfvyhh9z+/he80upOp9C8yclv6HVa/MDLBb5breX8nBd6/X7g5NzIY30AyLFX9nP82RTcKHp5Ve9eK9a8+ev+cnki7LrWXamxxX2b2KvuOlZjIYthpzUwtefhj7F82D5/91GHnP6Hn/zBbo26lZ+vbd5KYFtJII5jp/OvX2xtmfzGVJbr38vN9+3tuMFurhfuxrxosuNEo2MWNztOVGQO8zlAa4gcpz5qoE3BG9/LrSDSx5G28Bh6DpwQ8Z2j4jhyKixyuuPQW+WEucW1yHshqJaeqlZbnv/7pk+tOPTQjmBbybDRr2MB/W0+4afnzMmNzb/c7Jc7m3NuOMYPyxOZE0724rCdxeEYJ45bWRQ1MSfOM+aU4pi1OE7sR3HsObHjsTjMO6AZx3EBtiiPhUbsizkR8c98O1SoABfFbl+1tnMQhvkgihn89YYB64qrrBpFrBZHrMbwL2Y75dqf2KWl5bmQsZoT+/0x8/pczy1Hjt8XMa/XieK+OGbdgeP2RMzvZoWWTb1+blPolfrZu04uH3LIIaHjWHPZ2xwa9jQrgS0mAWDgfdMfn1gYvfqAuND/cc+vfoh5wZ6OG47ja4uaphSs5bJuGrz5ZwOIsacmGGd9zjxGtlcP+OF7YPb8d/gfgDxjceSWWegvjar5R8Nq04KunsmPjv/ogpVyc4otJr+R1pAF9CE+8Qcf7PB3f/3NCU3hpnflg/KH3Dh4jxtHUx0WjnWiuJ2xuMWJufnKo03yMSz/0fkEYC2nFx/nEKuOc00AuazSzt/IYzUF2xFzhM8TLP8q9kQP+R9EvZN5xOB4eNwO6AowxYIodmsxcyqxw3qi2N0QMbczZu6akLHOyC0sipi7KnTdDbGbX8XyrW+t2GW3jdOnX10dosjsYVYCVgJvUwJLHjyjuPNe/ziAFbqO9QrlIxwv2Ju5YUkawo1FxbgILjQcPCmqk88DsXENuGERIQoCtmcC+EAKgQJ1w0KAQB+61SjIvxhVSneWa6Nua3lj11ec6beFb1N0I/o0C+gDPP7XZs0sjCqu36dQ6z7Ij6oH+qx2gBtHuzpx1KKflohRjWuOwxymZa648QoQjsco8DbOQaVWHYtbsSSKdjK/RHtCSUjcX6g2wG+8urvWL7TAcaAnCoJ4HzEniBmrRbHTHTneW5HjLg6dwt9DL/9UtTD674/W9l7b0dEhN1sf0fPI3ryVwBaRwFtPH9M0YdJbhzpNm05zC+XDmReAH5y0jWsNfodgK9kvP1awYI2N12PiilUQ1pHF5ClgKyZhnkO6mbANySok+zBXCwr2oRPHYW5pWGn6dW/PlJ+3f/zPS7aIUEdQIxbQzYcdx87rPz93wphq58fyUc+Juah2sMPCSU7MYPdxOVccDpkKODmjFmAJ+4+L98l3nD8j2ColFb4TrVAlAOcXf8VjEfDlj2KPcwH+nIXz1+Sa+ncJi0/PXXz8uK+6ZPFckZcAj/cl7yFiDgB9b+R6C0On8GjgNT0a5EY/+smOW1daM/0IWjnsrW5RCcQPdvj9u9354ULrpi+5+fJRzA/adCDPYuEGgNJDqA6gMXUK9kQZSDFsXHwkqzd/V2Z0xTrk1Q0rAAI2XXw0hUBeh7YXOlEU5F+oltuu61mz52/HH3dH9xYVdgM3ZgGdPNwVPzlzamu49vOFuHyyF9f2c4UJXaA47EGKCqli1jqQKgBWR5qAmbTl8PYcxl/lH75X3xnX1UFeAHgU4cYs8B62TxVbqEIZ2IBvpSq/k6+i5rs8VzF6ube6up7oVyzvWVO2UYkABs9Zv1uJXP+l0Cv9sdY85vdjJ49/9QMzrq818Jyxt2YlsEUl0P/6Ybv4rSsu8oo9pzteMDFlVs+6mgbYFNjJkp51jGlqFyZE0QBOdO098ZHj9/iq+caNiHgK2lmMHhYPeh1sC76D97BGRV5/VCvdVe6d8J2WQ5/6+xYVeoM2ZgGdMbbkxi+3j+1Zcnwh7LnIj6rvdVjsid1NEuYq/NsCQBUj5lXahIlLADRgswBozuHhFf5cl/8x12OOB++hyLonPsP38F5sWp4oD/A5ZfqS/nRhChATkb9GvGIcbM7CATwIOZjzvyBktSBgAf+DzwH/ngM/1H7n9d/RNUA5galoiL7pljS0EPA5GIeOvyz0SveGxeabl+66yxMzLLA36LJhb2tLSABYeWXPPx6Rb954lZMrf4C56KwWy4D2rx6AK5Yh1yrShAJM2hBvx/CJUyaC76Ed3USYADAyCzSfZwF2JvjXiYxHFq+BeqJIRGFhYbU86turFh142zvOnIv7Rm+JR9BwbYxoQIdAt/1eeOGQlrDry7mo8gke1IbALMFLzRdl/qYBawIAOWirPwneANyezxwfarDKPw9fAcwFwCM7VyNL81URAMfgOAngCaBHjEXwB+AuXjmow85rYcQBHAG9VhPv4TUIJcBLNs8VgpRfn/jYUTFBi4IMsuPKjVTyQTHgJnnHWxPkWm6qFkfPOe57dyxquFljb8hK4J+UwIZnP9veNnnhhW5x05eZH4zPZOV0dR4Q0JF8GMt5yuyOnUawJgCLBCHL952KjDci2002rhZN+QYVA81MTxg9ni9MfrrPHYl86HVXq60/q/Ts8b1RR97b+U+Kv2FPH7GAvuqmy5pbOl8+vxD0/IsXBxOU1oqmcEG3GXNcHXQ5xsImKALFMBMDWLfjeQLAczn5lxev8B1n5ADi0B6wXTRz46AnY0xpyVmAjuAtmLkO5vhZMnYAdA7sgplXAdD5X43Vgpp4L5k7KADC+mAEz5HPwuIg5MGtDlJWXMEmEfUA7CFz4sjJvxgUWmb3T9573vQrrt/UsLPI3piVwGZIoPzaYbvn2pZ+yy31nsTcODe0U4UlUAd+6tIjaxWa0akpXV0ELX8klUxZ+iiYyvVFmeHl9U3zfMq0jscZvnVULhCwU+y+DpjT9kMnqNVa5q3vmfSNyUc98cbQ5DayjhqRgL581qk7jw3WfzMf9J7mxFGJm5KVdR0ZNpjFAYglAFOQBSaMjBkGHITLIfv2AcwB1KFk2wCMXPnkTa2a+paoWR0BXDJxPgnrAzoLAdSFWZ3/ofm9VpPADq/ijzP2IJAmeOJSINH3yiwvNBHlSgDlBECeWui4oi2VnZC5lTDXNI+NnXbVsd++zUatjqz1xd6tIYHexR/6QKltzY+cQv/Hhl4ZVa4R2lKB36FrjJAFXBtSQT1EAeBAGTEW4noi5jX/hwCPrJ1/Z/ja1XemEmAQFGpxxHOo7z2lENC8ddmWUgKgr04chKWHunonzxx75FP/sANMl8CIA/TVsz63/6jKuh/nwvLBopJSMsg56+TsmjBrGc+e+KsJkOKEQTM0mNB9qQjgKzBzrhhIv7nG1KWpjD4T6jdXSgP1mUuGztk5BXUJ7mHC0gHUEdBFcJzwpwOAczCvApgjqNeEjz0C64PMYVf58DR6n8TOSMYu2Lpg7jjvRVyLYPxh7MSRn38saB53+QnXLHjMRsPbZWgkSqC25IAjvJa1P3LylXcNGviWCd4IuiS2BxoCQgHzDy2AynyOFj4gHTI+BwWPawcAuiIrmFojv+O/AXmhbJ4AtgJrwwRPwd58r4H6AKZ7anpXBToYY5CdHjMW1EqP9ZQnXDj6yGefG4ljqd49jyhAX3vd6Xu19i67IRdWPkrdSwBGYCp3CgXG8vAn2TWyaGrCQlZMgZNHbMoWYWIheFOAh+/Q9I4Ar/nRqU8JWbrJ0BM/uTC3DwLoEPBGQZ2/B1APBZBXAcyrrAKvAO6BAHUAf5USR3Lgs/LY0S2hAv+MwDkEduhq4OSXxKXRV46deMhvDu2w5R7tQjQyJBCz2AlfP+AYt2XNtU6utiuTHre6d4+rsrReK1M7uv8wG0W6vET8LgA7xOQYjSufICEPdN3g61jWOkOAXpjcEpZOAV4RngyfeBZ44/Eptm76zqUJnuatK1+7YPFhWHiyuzzpPAvqyUgaMYC+4senTRtTfutnuaDvKHH7Mgrd9ZhbyDNWKDIGgA4mczSzqwAwNP0QAA1DBgyYwWsEfzgxcHJJjZkyc2TrCtiJWZ9q0ENh6crkPjCoJ4AufOSY0gZMnQN6tcr/KsjYgxoPpuP+dKMQDea3C585BgeK++VKkcHUU351YOuuvy5qHnPZyxMPu9kWpRkZgDaS75KD+WvvO9YbtXY286tTVfprCrSNyHa+BkgmTlJbVQotx2e5xqCAtSwZGfujsnXIUo+AHgRiDVOAboA7FqkBUOXrHGHU1ByP4Jxi5hk55vRYeJ8KgjNYO/W14/EYhRs7wNQf7y5PmjHm08+8MJLHGd77iAD0lbPOHN/as/S6Qth/sqjmIoK63FxOsPJiUTBzNIerCUSD16SolHYLgB4yFshXPuCluZtr1tS3JVPSMF1NsXXiY6emeM2UVS/SnbB19OnDq2Y5QP85ADTkpmOuukhp46b3ao1VANAlsIuAuZBBvrqw+BuBcrSgjXzPC+yQFD0MJFTBrTivZQ576PhrwtaxM0/52Z/n2UloJdDIEghee88xXuv661iuOi2pZYHWPILqpM5FUhjOBHRcjySY45qhVnMS7a6tYdTcDsdIxs0BPSQ+c+q2o7E8ALwG2KOpnj48k7lnRbebgE5Zt2b6lw1z9kDe42fBKnhZ2lpQ/POmrp3PHX/CkwsbeSwN5d4aHtDnzZvnHbH4F98s1Tb9mxPDnmTgTnKZmy8wp1QSYA4+c5pCRlKzhK9LLywjHMOSnXNQlxMDwR1931maNfq5qG+dprVR64CKKM0wianIVMOnTwAdg+JEGpsoMKPeQ+EZydIpoAvTe8CPxdK1io2TfPXE/E5y1zlLF/48HihHqj2qOBu+NsQs8PJvstbxF5w658H5Qxmo9hgrgeEmgfLC934y37JujpOvvCPlMzdXXvWZ/pDUgqBWRe4PV249NLHjsXK94i/QFv6OoI6vANCEjPC1C/zlNNCWrjtGsBw1w2sPpo5fXPOJkxMUMBuFbbJy3LPAn/v0wKfe8sf1ffvMmHTCgjXDbZxsyf42PKCv+/5nP9FSXvsrNwomIjP3iiXmNDUxVpQmdp5KRrRbWlAGAV1NECl+FVQiAR0mBAC7BHfcfEUrTkPbdcFKgIFymKtOAuhQwUh2bNEj67WAORl1T/LRRaGZBMARyCm4g/kdg+Mq1QqrVMD8Ln3pvMocqUVP42WgwI5yqaVN77DgYIEdzewu2+CBtcDW/eKLbNzOn/vi7Hte2pKD2rZlJbC9JdD76gc/WGxZdaObK++b8plnrbomoGvuPuL/hrUKCQCSA76uUBaOznc8jwbf4nuYwBLQawFjtZpu3eNAS1i5yGdN1iBqfqcBSTSyXgNgI1Jei6ivU6VOWSqRGVCTP2ELfPlzonK19add6/e+fNLpC3q39/PfXtdvaEBf8oMzJo0vL/lVrlY+DATseh7zSiXmNLdIf7lP8sxRs6W5noa2nAJ1aeIOJZDDxOCgHrIIABG0XRy4RpqaNPwL37Pv8b6JoDlShIazddkHFZhnRKKmIuGT4jLcZ54J6uJ7zE+HoDjO0isV4VOvyeA4rA+vLikAnvrStZR5zewuGAOY45PcdkdVpYM2uNWu2DqXTd73S6f/8OYROwm31+S31906Eii/cNDu+fYVNzj5vo+jC1tdqd6KSwEd/eMqgAxrYchoda2uBQTC+ZKJm+sVBXbsAUFfvm7BJsu1xMqoLHySnWMfVDQ8ZeAkd9wsPkPBuG7ddwLktEocdFWZ74kiYPrbJTvHRSmOvHK5Ovpff/C3L84aqfE5DQ3oG799xNeLlY3fYlHsgpndBzBvaWGsWBLgqQrHEDPVoCWbSEEYPujA3kPYuZwcoTRb40YqZlEI7ncGpJMg6EJwnu8xT1WXg4I0ksGD9q0VdJCjXYG8bpLHeu28znsK0LGSnDDDa2b3SkX60mu8khxl6BojNwAelfck0BAZOjG7m0GzvIwuY6Hj9bHWMZee8cvHr986y6tt1Upg20lg4/OfHt0y6qWfevmezzFXzO/NAnMkDdp5pLgVZsag2R2CeB3YsZma1vE9AjoFc2lWB4BGQOcBvhLczah3PFWLhJeIS83lFITxPf0OFxD6m2qbBMel2skIrEv58hwVsBeFuVXdlYmnt5/w4n3b7qnvOFdqWEBf+d3P79rat/wuP6zsC0CTKxSZ29rCWFOzBHOIEKVmduOhUDPSQEmjaJpCczsAOjBcWV6V+6K1poXIcUzyanOyUAsoHR5YEXyfebkccyGVDlPczKAZ07+uAtjEhjGi6puIVk9YegLmieldmN3B3F5WgF4V6WuSoZu13pNtYWU8jdoxLqkkJ/zoSe13M0CWeyzQn+7nFzujpp149i/utTmlO87aYHuymRKAUtIf3fk33/SbOr/O3MgXhIGAKZ/DdDUwll8NxOVvWnCtLJuB6So5WYwAACAASURBVGlo1XOBoaPZHcCdmtizwByDeRHcScYORrNraWoZvvRkAcss1ardZpZ5Xp2fxcaRMWSY4ikrp1ZL8n0taHqis7zzKZOmPzniClk1LKCvv/pTl5bKG3/I4tj1czmWa2llrLlZ5Jhj+VUzLc30BWVYqbQ5rsxKMjANQB0BXQaXAQPmed38RAFwtFlhspZaqOPwgD0AdN/zmZ/zmefn+GcoK6v8/MS8hb56jEanW6kisAvwlmw9xk1ZErO7inQngA6BcWInN33jFh3MjU1dyOKDPnQ0uXO9R8XViPrvGFfD35faZ4868fJLp0+fDqUj7D8rgWEngcrL+5+Qb179P8wLxmiYmuG5S98cHkSUABpUqyLaSYlXZOsqQwaAHQFdrDeJAoE+cxnMC1ZFWvGSZsjw32jNC1LYiprSacGXFCvPCI7TGDt2TUSqi73byYYwpskdz6VV5uqZ4CPG+qut1z204rOXHX3x7MqwG0j/RIcbEtBf//EXJk5Yu+wOt1b+EKSn5ZubmdvaJvzmHBgxfxN3KCKjEbU+OkCpfygL5NGPDdqtDDAJSAU28FVz07sc49rYV99hXXgJ6gDoAOy5nHj1feaCOV6y3nQbxqYxamtVBHLKzglrl4Fx3IdeTkzuPNIdFRFa3x1T1bQ6E8LKQFP1VJ13MkdRUVfWO5nPzoPkvNwKp33Kcef+8sFn/onxbE+1EtguEig/95G9821Lf+Pkyu8lxSdFXwYKgtMIO7JyeRICugJsAtYYEKd2bsQ1DY6R/3BdQmDHIDdMt4XP6jcJ4Nz8Lhk7B3kJ5hz8iWj5e/JFCoAHyEGnoJxVmCaVmy6va/ris44DOsDJi9/VXR13dvv0V2/fLgNiO120IQF97dVHnVrqXX+DE0eFXL7AcqPa0qZ2WlEJBydl3Gqsmigsf6DHKu0RJgCw9IAFMrhM5HUnaWCmIpsouUm0ODwU8Klzpp7zWc7PcWDnpnhk6mY3qJUKc8eVyZya3sX+6dwMHwKwh0kueqXCze7A2LllgeeND8DQVR46TO3Bt1tVDF2ep8zusJlL7DCnqXV2+/RvWJa+nRYDe9m3J4FV957WPH73v1zn5rvOqBvRnhWvZl4OTe70lZZ0pYG1PHiWZsUYke7UZw3nIQPHglTI0PlvsMbJAF9MwaU+c5WihmshWRPRCKClmdVJXdPWV7o9q25IEEFuhimeL5wZG7jgcSoCH/dTZ6wWlZ5cW9nrpJ2+8Odlb+/JDr+zGg7QX5x3VX7Ksw/dkq/2nAwR5EVg56NGCXaeMrWjqcfQaE2wxsGk0JgMaPwNmT3kdgKgI0OvVsWuZhhkJn3facuVBHRpgoe+Q+Q7svMcMHUEdZXSllaak6hzWRAGQR3N7tyvnpjgwXpAo9xFpHuN9xdS3/jcMkHdZOlIQ6iJUCpMwuROouNN07vypTMW+bnlbMy0Yy+46f5nh99Usj0eqRIIXtz3/3kta/+beWFTsstTBjOnq22WK70eoGvfyyJVdOMnVRBLBs8hAGONd178HOtmkBRXjGin5nf8Dtl9CswJc1CWgAF83tTPrS16A0S404h3s9hMFtjzPkoFgQB8HDtxb9D+rf966YyrR0rUe8MB+tLvnrJbe+eSP3lhdU/wPxfa2kRkO0wACujKFkZsxxSclX2cMnRCi2nUOT+WtAN7jQOIywpsCUvPNr0n8W0071vsaAaMHFi67+eYAPU88yHNLRPUkyA006cu/OkCzGmgHFSMEz50kYeuGDooIMRNkMwrVBRIYB+3EGLxHeLjM9NHSSorFqbRWDqw/JbR37jw9r99Z6SCg73v4SWB8rMH7plvWf47J1/eT/VcucONIDiagsoPNqPgM5zttD6GMrNDLrpMc6Umd7Q6IohifQ2YvDwThxaPwbgf+b3yp8v8cyyehUydWjGz3JJockfSkzo+g4XTYzWTPa6zGSyeAjpaBVRAjsHso5jV4vyydbVJJ0z5wotPD6+R9fZ623CAvuabR08v9q692YmjfKFUYrlR7aIa3ECBcFrEuBxl2qCl9m3D7GSeCyVTw4hvfsLLqVaAoUuzu9xzPNEbRLtaLQaDDWPkOw/sk38A7mB+h9/0tBiR863miWT7GNyGYI4md5G2BoAOOegiD70sS8CK6PzEDaAFw5mmdg7oJLVGLkJqjtKaFKQoTVJsShSq4e66fNODuX0/evyM79v909/elLZnbSsJxA92+MHEm37gF7su5SlqfB7Iq5srqxngTjvJjx3gRGTaUJcCAFyrNumJ7Zp5aqsETZ69Q9rkgA6uQBIIx6vCyYqXyNBxMVJFs5DNm4sUXSONwH1qeaDsGhclfNVYuBnpThexDEUA7xMj25F8wWfuQ5e3L3/vC1p/cbf3/10wffpt1W01NrbXdRoO0NddfsiP8+WuSwDsSq1tzG1tZQy2RE1Vg6NRlnLAUnSlQI3fp9FXoqcIHIF66bAZCvif6bakYHLHTVEEcxZMXAEvGewJCMogOVmqlvvTgaXnJVPH6HeZx47Azn3ZtG3pB6egLtLYRGAc9BWLynB2DtXiajUREJfyn4uI/GSekm0czTK3MqJflYhVBWnEuiNcXgLIk4j3mEVubkNuzM7Hzrj1oUe316Sw17USGIoE+p997yGF5lW/dfzaBIWfkAIOA5xiKgU5Ojm11bdO5BzMKw7g8hUVZ176FUrASl86AjoFcrXARIxVA8aqNVLPggS7IbgrsEUgp9s2G5ZMunhp1kqpSGjMIgP0zQA3rb0M/3nW77h4oHwR4DFPRv4ehLm1a4OJJ0457aVHhvJch/MxDQXor/7wvHET3nrxbrfW/6FcLs+K7e2ixCsGkplbC6pBghqhGfQxmDleKAJQMz2CvcSDgBdkgSA4bnIHYIeAOBkxjjuYicsK0WN6l0PqxQvjgMglFylvMa8oh1HvuXxemN8B1D1PtZGktRlbGCtQh33OSWEZYkng7JyXfq3ybVQxf940tWuGC2oOlIqFCI7jpRglYTBM9CRingbJiQA8ULDB7D7m6pl//FvHcJ5Ytu+NLYG37jyvaeJu9851Cz0nK9M5Vl+tB+gmsKdWX5p1k7HBE843EC2t5Y7WR2qxU0FxkoVXoD5GkGgb6CPngWbSZaiUDYxQJ/nniTlNf7B0QSDEJFXpLfVbncA5pVRQVqIxlCRwKJWTLpkCr2pHlIKQsd6o9cb5uYPOb3SW3lCAvqzjxPe0bFi2wA1rEwvFEiu0t6eD4ehwVDRZPn0cnNr31NxEAV+moUmWi4wcgTwEP3oQGsxcKu8AfrBBDNQ8x1e5BSkvl4oADGwfdkkLQ1lUDnzqIvI9n8/LlLYccz0XStPofmyq5FKWTirHiR3XahzIAdB5QBy4B2rCf64Yupxk1Eqm1ajX/OcSyGnWitKLkhrwKihVAjyuFyFct9D0MNvj/cdePPtXXY0NC/buhqsEyk/td3S+dfWtjhu0iZxzYNAUtUhFSX6TNJCWpqcRCaR87NAmb5zMbWJWxxRckRYjtn7Gf9T3DWlowNDBtE5jfcy1ENHArArHI+C1PNU0qJuArcgSWYioHNBMZwJ41nl0XUagpsfRSHc091FAjxirBLm168NJx+90xj/+MlzH3FD63VCAvvLrn/50qWvV7U4cFUvNzcJ/DuZ26t9NAfogLDzL9C4HGLDnIIA9xWtykxMR0Q5MHU3sCIzisiLHHIvHALuGSHb+p/YSFxNAFIIJBdsH9i+j5IHRw/HCny6Yuu5PF8F0nCXT4FMwscsId9wXvcYD4qTvXII6ADwAvbbfuWpH5pvzWzEWGsIelIvLyFWnxaeoyZ3PbWl6B0CPvPwKf9Kun7zo5vtfHsogtsdYCWxLCUCa2rjJD93s5XuPVwVk5HRI5ZyjfxzXEdpRzXcuf4B5RJk8rl1qzqF7UIK9MsETQEcfOE5EmneOmjP2g18P/f9ScVBFZugCkgHoFFzNdZUCamYBjowod+qHVEA/CJNPfJTSdyf96Abgg1ehO2y79toly77S0eGgl31bDpttcq3GAvTLDvtSsW/jbFBqm1pamd/WJnxMWSVe+eAxItiHEhwnzwNfOZimOZjjfuK85CsAYsTN8HSscQUeyrpKhg3m8qRgjAR0AHX0PYOyEAozPk97C3DDFFEMAqLc4fwknQ1M78kuZwi4aL4Htk1956BwQLs8ul2COryiv19TBpTP35FZOYY1QDKLmFsXDHM/CaBLCsskue1KoSZMPXS8itc+6Qtf+v3jf9gms8BexEpgMyRQfmq/o/KlVb/h7JwHrA0SDGe2jSZ5LVCOVIjLAnS0AkBbMJEkQVCxQbwfnr4jI4KaSkUjO6ihgoATFlk+fM+3hpaFZLTAtnrgijdEXikDx37Q11RRGGhbwhGuzVmFY6iiQBUA7jpAk7sUDxpe+Y6wMauEhcWrqrsdvft5jbtvekMB+povH3xNrtz1ZWC+zW2jmAulXmnJVGXSkiMh07RupqnpDB5928DMMYqdm6u571kwcxX0psaoTD/jAJyXgW1oMocKcMjQxcrA54Lcw5z75eW+5Ql7FqAu0tqECV5EvhugLtvi4xpM7RLUwT8u0tWqCZjzYDgB6Clzu1w8uLgkE0ffP5reeb45Kt3ExI6KQVL3gZjdlasuyVNHP7rbPObKmXc/+63NWGftoVYCW10Cy+adXJq851/nernu6RzIEdD53DAuT4GegtlgvaQsXQWbygtorF4q1ugHhw7w/pALI1vnigBfCHTTHfYL+y4WH7XZiTLzYZ81QJUAblofNHZuBMTh9RDwU8eS9ZcCOvafc2tcYDLS2hDU1bkihocbKSI32hiMuWTyOUuuG+wRDNffGwbQX5s1q9D+2m/meZXeYyFoDADdKZWM6HY5KbSozKGY3KW/nMeIxNz8DWCofM/VCqtBdTUK5iRwHgvEQL/y+QLLF+AV8smJuVwGk/Hhyi8nguIwEl2BOg9YE3uV87shJnxRHlYHdcW0zWA4Et2OCgmPbifm9mQNwkUiCdRBn71QqnW/OdamT0A82XKVzDMt0p3Pbxmfw4NUSy23Tz7w5FOnX311w6eaDNfFYyT2u++x9x5UbH7rfx2vNi7NzMlyaoL5ZgE6AUEVn0KC5AC0xf7LQotARg0fVZEZLLQi881FpKo05xtBb/RBqiA5Qzun/cfJWu+e6gG6xqgx7SUjAh7bTQG6ZEhooajH1mmwHHddyq3eY8b6o6b7X+054MQPX3xPQ8bnNAygP3vNl9t3eu2Je/xa/4cBNJtGjWIO5J8r/zmOWuIzMpO2EU0TVBVR7FIjxGA1sTtZhZWh9rlk5/omLIkbDFk0B/NCgRXgD8rR8qA2mkuePIokbgV3TsNUOGF652bxSFgCMGBG5Kv7fAtWMMfDdUXdd2HXw41a+B7oWL8dg+G42R3aramNZBKrH/rKDb+5UkAIM+ciFpGxONdE9LpDNmZJCIIqLiOVGGF+B18/Y3G++Gzb1PcecdaNt60dicBh73lHlEDs1J7a7ft+YdPXmBMnO5ZKXMXhrwG9ou0SRFMrrrS7C/NXctP4VpV7lb9Txo5ZOxTQMUcdwZ4ydGT+GOHOTfGGnM2gOdPshmCL3+Nnel8mcNM2zPPNdrA7yODhs8orJ5G29dqh15aBOQjoEJdUi3OdncFOx+x63ouP7Ygj7J/tU8MA+mvfOXN8+7KXFni18nvzhSJrGtXGnLws90rYr5p0SrvMYuhokk9veAJAqoqwlMsi1atW5cw2HfshguCgKAyw8kKhKAC9UORmd6zLnk5Zw3xvEWmOYIzmdx54F8rNUzimC/BGts73VscUFrkgINvngA7svJYUk4H7ASUF67eLQWXkmONnGgyXUuKh8pUwvgvLgMwz50VjHAHsNOLdAHI4UwG6n1/hTdr98Jm3Lnjlnx3k9nwrgS0hgfUPHzy1vWXhfNcvv1uZ2hFA6Eo62KqqwFr2ymS0CMZZIEnrPcAch3MR0NEPTpUA9C3DpTCWiH+Hkes0+p5MaA0wie+cfk/BF99T070yD2K7lEwZQXH0AWnyyKjfbjJzxR5II3ht7j+X+83IDL6ucMw3p5y39NtbYkzsaG0MNvR2tP7W7c+r3zh5pzHr3rzfDcrvBMBUgE5NVuYAHCAIjs9TucmJ8IkLYIWIc2Dl/QDm5TIHd2DNahtTnKMSaAG0wW8OQF4sAaALUOf7nUvrAUalq+1VJRDy/czJnuQqOl1t+JKY3k1QB3CHIDksOMOBMoy44sEtDBgIp/n/ibqOi4KRkkbBXi8EJWYVtwkAe5EFaKBFvt7EDgskqHOgJwG0AuQp+MPua/4md/ykoy+5/fGG1KSHzcSyHVUSqP5l7zNzxXXXMy/0BThKUKoH5hTcpI6cKjqTBZAKHEleurLG0XQ4eQH0VfHIW9IvOkE52EtrG5rVNdM1khiiZEBnaa6qybxNEM76rEXJGgqMaVJHWSiZkD6ZIJ4VMKdy7+V15DGo74jYwFiY3b0Pn/DRs+/obrTh3TCAvvSKE3drXv/GA04Y7FooFlkT1HDP5fX8zSECOq3mllRLEz5tkbddZv39wM5hIxPBzjW3vJrnDg9UAxcA9AkAvVgscf+5Yuc0Ml0pyDozB2DH/czBXM4j1GWwHN1rnae0YW478aUjWxbBcFgZTuae88h2ys5NZk5N7WJV0ua1UvAByCPmUkCXIM3BPBJ/8B5Jg1KiCcBzBYDvteBW/bFTPjfzj4//sdEmnb2f4ScB2PTpnbv84mbP757O882RReNsUJ+HUCVOATYFzwyZYJvK9y2Poco2ZcF8ehKQx4mKygTNc6e+ckletHS5euCtmciJecLsY9b5tD/Uz521eJqKThagZ/nSDaBHAwam4AOxKUf+6k6265F7nff3vw+/kThwjxsH0L963LuaNi2/3wmDyQCaTW2tzIFCC0Nl6HJQC/eSYOTqvWSQEKAGpVEpoFO/M84Lpbg7Dk8t477zYpGVSiUO6GBuT/zcwKLlRKTmaG2XNOFDF/noSbEa4beXPn7ehCxUw9PjpC9dauW8fnsYqXx5ZOjc1M598qLUa5JfngZycV/C56cp3rFg5S6LmOtEiqHD8QDOoBkDOw8il//R2g90Jzf8noM6c2O/fdyFM+965meNNuns/Qw/CXT93wf2bml+817Hq+6i+8gzUta0VVX6yOW8EXdOvuOWvCHIgwKkUgjIiRQsddNZonzgZYX5MSO/1OiHdk3K4InpHBc7CsBmX7M+w3dopjPBu15b2A5dKMxziaKQ1MeJ+WZz6GmoRW7UHY09f5cLlvzPECQ/rA4ZylAaFje09KuffX9pw5v3ulE4FoCz1NKy2YBOdyhDEzCMAjHuwGQt/OdgageTO5jeubldbjNqjm1gzOA/hyA4CujwnWDS4Pvm5aU4kCKTFsoz5LKLKHdeQpZXcBO56KLIjGDtwN6FNS7xo4uCNWLvdPSlA/DzsrSwravMnQcw55HtUNEO0llwZVEBdbj46P2jCj1WpYewNwBz8SdN7hjkBuw8dlgtcvlfEiRnbKtK67rzErCj/v3L975w1bAYgLaTDS2B6iN7n5krrP0f5kSewmSK1XIap4SAx5CpxI+hTJf+pqWskdZMEJZrhnY9s02ToaMiYbLslFmdgndG2hltpx6gm30xj1PBNPIOskA/y9wPh6sNIDIi5KWiAMuZ8ETItDX1WRTM62MtNz42Zta506dPx8rvDTF+GwbQ3/jKse9r3rB8gROF44qlEmtqbmYObJlKKy3hI6OTQ7JN4S6S5U4lI9fYOgfEiBdiAUBP/OdB2n8u/cMC0KFMa4EVuck9YeiCTcuqbljakaSrYSEY9HkLIMbgtVBFuYt5IMEcA+MkQ+dR7zI4TvjQRalXrGyHxWqUy0ALxhFDA4rFqPWHyIV+B5IDhu45oQB0EKYj883lLmpgbueAHrssjPgRIt9eBcbJmu9yvvJZ1jx61pcXPH9JQ8w0exPDVgIdHbH7b4fv8t9ermuGBuZ4R9w/bQATvVsK/HQNIhZrxdKpAkDbhzQ10zStOjMI8Kt2Mpg1jXIfyGyurZ3Go9QUBBKVrlkNSNCMWjyIzKhJnf5OgV4x9IxAOdo/DITj+2wkWTXclQfWwoixclR8clm0/9EHfumB9cN2YGZ0vGEAfelXj3tXaf2y+90omFwoCEB3+baCMhDEvPkUaIsBh2xcZF/B58T0ztO9pMld1D6vctZL5wGybDHXhMkdUtQ4oEN9+YJIWRNAC4Frid9LtAODMElXA3auGLUEdCxgI25J5IijcuDICHdg5wDoEByHKagQoa82jZElaqFWPLB9bIvPGRIlq+ZTykKX7AYnDPECzAHUAdxRJrjpCvehxy4LYo+/pvzoKg9dPAOYfKylfc4l9z5/gSOi7Ow/K4HtIoGe+z8xsVT6xz2u1/8+haEceGHuQfoaNX1zc5neT/xIfzLZMx6jmcXVtNTLwZpASdvPAkDaG6owiMUqu22TMSPIZqyjelCNbHMg0Dbb0rR7CvLGtFfpa1JpyAqqg8sbueeaHgCAHsasGuVWrwt3OuLdF//jue0yqLbSRRsG0Bd/7TN7tqxdeb8X1qbxtLWmJl7jXPMJk7GrwJMCOx9oAkxpMBwy9WQzE9xmFACdBsSJoUPnCPQBguB4YFxBFJWBqPe6gE6uz83t0iwuWHWVF7Chu6Gp3dq0tDVXVp+TJneZSAbtYUAdmNl5zXZeQY4sHMpPTmtQJKValSKN5WD5uZEAdAnqwtZBNWNwHQCgA5h7LGSeYOe0voU0z4tKcbK6ZfOoGy9e8Pw5DkTb2X9WAttJAn0PvPegYmHZXY4bjNYAXerTWoCcmksmLTfASRWGkfhvrsRZKuxgam2K5coTjPmdAmCU60Agrv1mKC3KcpBRuY32abD20TeODAT7haJEAEc/ueaDx4wAuWujZOk08B26yeN5uLXVq26KJ56y18zXfredhtVWuWzDAPqSKz67a9Oq5Q+4QXU3XlgGAZ1WYNOURxLYhelpNBBO+s0psPPa6rz+uYgMhz8VTEYAjI5bj+ehA6DDXuYCzEVBGU8wawBbomFjehya3OF6VSgmIzeA4dcNAuG352NYMnS5Wxtn6rJ6HA+8k0FxHEA5oAtQB7au9jzn81Oa1qnSQ4Pf6B7uJHhP3GvEnBg2Pg04qNOUNcxF58FxDADdl4CeFJsR4C4nonoFht52y+Rzrzyj0fxcW2Um20a3mgSqD+xxQS6/7ifMlTMV5yua2U1WTY2CA4EwXX0pQ+eARm5Ha0OCaSYrz8gXz5KKCaxZn8HyoBYm6vM3GD1tH8GbsnM+uTN83Zi/x6/N01qMcrOEZFBAp9HxBK0VicJt3rHqpKQCymLI45IA1B3WF4+5/B0z3/zBVhs426HhhgF0yEMftfyN+72g8k5gxMVSk9ornI7XhD2TKHYF3ljQhbxi1TOZxy0Cy0RwGd9VTdB3LcZFKKziO9xZDcq8ip3RYFMWAFqZ+6KeAG5sgn58kSbHrQKwMQvur66qxJHUGQLsnDSgf57noovVBUvJiiI1In8dI8yFWYEGvQqJ8fmJFgxieaA59/w9d1QFzIlhv+VAtkVyzaUfHQA9dHIsYj7xnYtr8F3WZBALZ+nwZXPbb/f76ElfPLSjAxq2/6wEtrkEuP/8o1N/6uW7z1N+csrMTWBFMM/yheOkoswzC9TN40zQ5OfIE5EdC706HWxnnmu2jYBKv+dATrUIwrxNBWUg1q2lkJETafsmg0dbHH5vylcBeuJHF4SArGEU1KUPHd2pqmoclIGNR/3P3PUrzm+k3dcaBtAXdZw2oeX1Vxd4QXl/YMHgs4YyqIk/S4CayuggQC2AK6lulgTISVgWmM0jz3EHNNzrHEARGSlVTFXVOL6BikgjA/M7vlf+c2niRgiV+oEqZBPJUq0Y3Y513NX04CxfppMR5UAQd5UwK+9d+ualRYKmn/G+K1AXb9RcU7LB78jvvC2YNTXGIgBzUWQHlQGMSRCR7R4LXQD0HA+2E2klAvixQhwvnsNAi45ZVGr9felzH/n8jBnX17b5Sm4vaCXAGFv7v8e2jm556k7P6/24AHQJdgq4EVgJoyR4qwnRBMPBVt+s3+sBKl18RNpLcmkFuvIN/xmtAEaD9QCasm8N/OVlaDMagyLMQJ1HFAYT0M1z8S4QtTE4UAJ7sl4SAkIAXV9PxRoHQXEA7OW4acHzhQ8ff8yMO/saZbAPNqSGzX0+0TGz7R1L/nqXWy1/DFhwsVjgQWHCeoXmZOoLNsq6GiZ2xbqJj12wW2GyRv+ztrOaMbZxbAKw8n3QeToZvBfmdk15zjJ1S386N5GDqVwGsCkrA9XUybWTuZUUidGL5aD+nSg4aj2QGr+u5NQDdwnsccjiCNL34A/cAdSHLpk3dy14LHLzLHJyoqacAnMEdKFwiLz1mLGmttsL0790yowZMyygD5uZ2Fgd3XjHwe9obXrpfter7qbFuimzOs4xg9GazJv/LM3YmnmdkmEDiOspBvVYNr8GYdN8jdEWFjGRKes1H5cJ6BTIs35DJqApEGiup6zAIP0UqCmo11NMMFUN+yDZP24Ml6xfyUZQgoQRIicthXhONSo+u6i436cOnfHQukYZtQ0D6E/PmZOb8tiNt+YqfSfyQDQorwo7D9HKZsQ0rnLOCWtPQDxh68g0lV+YA44MJuN54GIo6GMds7MTZYL7tVWqGuae65koVJFWO5ZhkBwoEjwNQ4Cl+KdXbTPnCP0s5rXsVx3zOs5NCubJd0ZgHLVwcHnUWBxWWRQCQ5eArnztImwudn0WuwX+Khi7TFWTG7IIli7YOTe5t7T9cv2C58/qsEFxjbLeDLv76Ju/70eKuZV3O24wShWUwQlIc89NkEYwNq3XSsvHA4giYJDlBCNlND31rWuMOGMRQoUjCyyznoJ57SymrMDd8K/T9hIzX7IwUqUgSxkxlQZck1+CYAAAIABJREFUdGkfqO8cdSPFxEV/0ALLQZxaFeU6xEu/ytQ1eK3G+SUb3D0/sf/MJ5cMu4FZp8MNA+hwfyvO+sisXG/3TAByXl7V9/WAThLMJYAKc5/RhKwzeGV2lmCIoIibpSh2bgK6oRRL7NWKyCTjWm5lYirSyJSVhUD3+WObNKKeKgSmkpFVaz6ZL7piQv3m9X3rWBQmZjG3IACYS0DXGLpUJMD87+ZY7BVY7IAPXWzEwrVoaWLneaJyz/Ya96G3X3fx/c/NbJTJZu9j+Emg7+69p5dyq3/FnDr12ymQm6upYvF12KnJlA2ST/T2RHAIfgOda4rZBPWs3zVQlh8SNiMZixHFXq8der2BwBwXKQXgdaLk4Tga4Y7uQVI4JnGlIkPXTfBwCdyPhrv6ohgAffVGb+on3zPzhReG38jM7nFDAfqysw++vNCz6Xuu4/CIcp62ZgR3KaZKwF1jpMSPnEROkqA3YoIX3+LeYnLMS03RBFQh/oRR036lj81g/jTwTlw2lf8ulBTRms72xdXTgC++0eetzsSxTdR+9TkoffIhBAhWWRTUdIZOYhOY4zHm5flfDH50KUcMgBNAnjB0MLlHTaN+cMkDz13eKJPN3sfwk0D17j0uzflrf8Qgc5LvQy4nGQdrNLfL+9ocQKfHUtDLagPFRhnrQGZzOtmzF6IEsblPWi0cyY2YpsehtEkVEi0grs5zp0zctAhksnbpQZBMO2Hk6YA4CvB4GcrO+UZbsb9pQzzlqPdc+srjw29kjgBAX3rO4aeXutf9wmUQTA4R5dLkrkVqE3M6ZcXERIOQKLGRRLDXM7EjmJumdx1EEWYHYtJq3hg+9QSs9WvUNfnLi9B5Qtm2gv2UZYC2bzB32Tk03XN2zWMKBKCH8BcGXBVWx8iAPSh44/gFAeiOsJyoQDiMFZCgHkQRC+CAprYrZz7w3LcaZbLZ+xh+EqjdPe37vrvxX9T+55Qh893N5P4HCszwDQF7E3xN0FZKgvFD5nF1lAdTtAoQcYJnNJYFoqbyYAI5/Z0CuPker0+BGekDP7bOVqoDADmeLnzgcKCw8mkR7lI3wTruCOwI5sKvjimyXm+nO/W4/S956YHhNzJHAKAvOf/II5o6V/3eZXETpIkBoFMlkEZ1az4WiXTaWKJ514k+m4oxSSnPBEg1MJVsFeeHNv4zwFdn2okVwAR2XTnQmXmWcp4oKdTPTzRceYHUvKL3RawFkALHN46pVVkQVFjEK+eJ1Dt1rxCJD2Vo/QJzwOTueiRVTUa5K3Ye8cIPYHJ3Wtq/+qX7nv1Ro0w2ex/DSwKQsnbFB6ZeX3A3nc17Dj5zgtfcx42JJOZkx1tFJo8BcRzLyOynCwEVj2L/AriSySRnVUZArDqGLhJZgGxek2vXZJEjlyRsRi+ARwGbxgnQ700GUXdByki5SykECbnA3WIxgh3BG7uhClbJDVn47Ul/O68iB4+RB9565Y3O5BPec+nCe4bXyKzf24YyuS86/9PvbulcucCLw8l8cxLO0Ek6lpZ+RQBHi+xOhJUCZDkgM7+vY9I2gXvobcr+ZYC9Gbiq5kmWEqIpGMkH2g9dKUiC5yj75/NLagNqrmFuPuTJB1UO6grQ5crHT4FgQC/H3FxesHSIdpesnMe6IJgThl6LWOSOmXD2RfOfmNsok83ex/CSAGyZunfx57f6btcJGqBTv3mSGZqAPQWuLD+6aW6n4J/1Hr+rC/6pqFx9ETMB1wT5FHgaz8m8LrRHq7TVY9tmv7MWHexL1gYxmKLG01sT8dYDdHU5eSyvtcGzaRJWLt5j7Quv0sV2OvndX3nlzuE1MkcIoL/2r2eOb17y4p/8oHIApIZl+dBNvziOpzSo6XMiBcQpoEUFQZiS6oI+GZjq2gQoxVWJXz4D0NX8Mq6DAJypCKt2iCJDFBSMqsdr4xzXlez0tqk8hQ8q2XGGDoAOpXCFwV31EyL8fYhpKDDHB5M77Lgmd0FS5nYoJiN2kINNcGrM6XdHTzjhovmP/6lRJpu9j+ElgWXzTi5Nzj/6B8/tPkLsmaCVtdA/UyCmAJgF3jQCHSdrFrXKMrmbItyc4Di62A3ISuDHDD+Bxk4IUzIXnHptpxZbeTMJQ9CDg3DNItkySCxEYJs0LJCsHVh0MD4nYfCJaZ6y+jB2KxudnU/e3wL6jjkxIXVt0sO/vDlf7vmcI4u5aACVwcQzx56RRpk5XgmYDqYUaNdIRcAnQWiZCm1GxLzmi8/6PaUgmL58cSV5mLSqJUCf8rVjlD+1dnAzlszJV4AOQXEmoIO5HZSrPHNzYHIXOehYpQ6D4lS6GvjP4c/x1rFJk4740u8f+duOOdpsrxpdAmvmndwyzv/znY7be0gKzCnAI/4Nxd5JsTJLgENpI+u8euydHovHILvmnw3gTrVD6L2541vW4qmYALlwXUWgTgU62oYCaJLia5R31bORSHVLycQpo6e+9YC5/ZucnU7Y/yuvNgxpeLvDZ4edy29+8WP/Xujr+qbrOqqAi5ZelpVShpHeRGHUzdoE7AwgzAb7+sFx1I+vnZvBxBXAE0Ukxb6zgucI8x78GlnFZQjg0zx9IidRox22ZA14bXkwt0M5XPCpJ/IWAUMA4l5OMHTmCf857sOgqsTRCHdg/Z6/uLjLHp8459fzl+6wg812rKElsP6Wo9pGl56e7zj9H1GATlm6efd83wQzSM5Q0xHcaGEpcxWmJnKZSSNe1MmiUZNEKzW9zrJOmTD1mWMX67kCMhc5w8yv2jZS9Mw2s/LU6dZLRElANq6l5ipzOVbvFCxDHau5WJNjqKkd9Zkw9no2eDsd875LX3moUQZywwH662cdPr1p47pbXMZyUJ0NapmLsaYDVwoYM9xQ2kCiYE+yPHQlVS/cUvcadVg1VRtSyu8ggG8er66dea36CoqmHFOLhlISksmTALrYqAZM77xOvBQcL9nsuLx+vWDoee4/hxaw8BPdlAXT1moA6H7hSW+/9x154U9/vaFRJpu9j+Elgc55h49qd54DQD8oE9A14DV2TTN/y7p1uvpiVTd6XKqmOvlRnVvvQvJ73GCF+uPMlDJsKwvQU+zaAGxcaCiiIkCrdklfKKBTJcDUe4jf3AR0k3Hrwc40ZooAOu7uqFg7T1vb2O3ufNT+X335ieE1Muv3tuEAfdE5n35/c+dbf/LiaBxUZ1OAXgcQs6xG9VitObb5cdQcTUE/01Quma/Wl8Ej01WAbB1zfVaQHPbNjFdROep1lYrs/ig5aRHuxOTOA+MCvoMbpLJhK5CuBmAODN31oYY77IWO9dv1XdbQ7A6AHhab74hOPGT6xRfPrjTKZLP3MbwksPaGY1tHtz5xt+f0foz3HBi4BsKGlk/Zez22m3X+YGIxzeADrdoDgTJd7MyFr15/BzqHRu6rIDmSjmbeVz0Wb/QF/dxoycOMGZGmJvd/IOb0ZB2W6zH1ueMeLiQYDneADFh+VQ+b8sn9v/byi4M9guHye8MB+guXfGHi2OUL7/XDYH++oxkwdD5gAGKS2x0KkCfHcHuXBKkhBKzV9XuL64vukGI1uC4MpnQQLTuz/xkBdwMCuGLdUtGQVgyqdNN+ohKOvysfehhwds43rIFtWUMEdIfXr0dAh9Q1aEOVZcbKcJiTDgFxkLIGue2llutmPmSrxA2XhaQR+7nqpk81j8s997+e2/MJjaHjzRr7MfCvs9iuKRwT1E3AHoowByLm9PwsQMbfzetmMZZkwZIFaAZi6IaCg+diXzXzX/pYlVVDwFqsObrl08wxVwpAhrkd15skGE6uuxFjVaewaI3zrsM/ctljDePWazhAf/DBDn+Pny6Ym6/0ngrsPDG5q1lIItDR9EyAVo3XjKIqZAxKHWHAaHZUI9ScyExtQzAlrwrYsX/6byaYo4aaXM/IWycuguy+DJCTTneoM5QRUd0tZGEAm9UE/A83keFaNWxKw9MHxbaxDPLPZcaL2irVKDCDgM7aRn/pwvue/slQ1jZ7jJXA1pDAa/NnFqZtuP23ebfrOJVvTsGQMvJkedF3ZMPguYFAnU7KrBupt0rjQoCAOdhxWYqD0tLJHuyKOBCtYSCmXk9pyLpelu+eMGo0n6t67BkR7thlZb3POkYz2YOLL9meGhWCCis8tcQ/8Mgjv3Jv59YYP9ujzYYDdBDiG6ceclGxe8NsVyA6lysfW+jKMYG5jv88E/zouYr5i8YHjT43lFLdcpD2v2ddPx2sl7YY0DVHA3/NAkAsBHX87OpckhaC6W1C8xW7z3Eg5xXjANSBocMGqGL7VjCzu77PXC/HrSUJO0/M7rgXOrxChHuNOX1s9PjjL7rnsQXbY1LYa1oJgATmzZvnHVe9ZG7e6fqi2gs9a8U0v0uxdNxcRcqV/y7N9yYzUKInKK3apwiOiwmfaTIYDxe5jOdHQRqvSRfEgZg8bQ5Z9iBsO1l0k+7x7xSgJ/ciGLjYUIUfgmBMgJpXg0MGTtcjqgzQ4+mxas+IxCQP+0ZUWPPdqyZ85qRDz5xbbpQR35CA/urZn/lQ67oV8704GisY+maY2inokoEjwFVMHjGWxY8mW6YgmAnIA5ncMwFfDmTjt8Fy3Smoi14muxENpChQpUQPRkkrAGBY56Vf5ZayYltZAe6coMs94IGlC3YuZIeBcCrSHZi+/L4GOeiu92Z+2u6fPO+38xc2ykSz9zE8JVC9acqsnLNpZsrkjjiKt4VsHRcAuhMbvfUsVq9PVt1Pb4rNNLVnsWCK6+bvWcebYF6vTdpPk2kP1K654Bj7UijGLY/T4uYM83tWipoCerQm8v00xDqjsXitqAxjZTbqp/tevvIi5tDSfcNznNJhOLzvIKP3L//r6WNbX33l7lytciCa3MVY0YFdjMHEt56Ma/nLQICNg88EYc2snozyFPCjxplxvpo3UpOmc6WewlAfpPEuiWKQGVwnVgrlx5L3kVgRSPQo8WuBH13Ucxf7tUMKG3wH5/H93/0cg8A4ML/zSWb60GGnNfSlx4wXlQnz+b+U9vjQZ86cO3djww1Oe0PDSgL9c3f5t6Kz7ltcKeZV4eQaoialTFMzgXogqjQQqFMwppOatmcuCFlgisebv9XzvePkpNc0FRH8TTAag81QDQcXGL1eOxWZSoXHdZCsh9oaRIPZaHaRDEZWpIN/ltumyssrpk/YOkbIh7HDys7Yr+13xbIfDqsBOUhnG5Khszh23jz5o7Pz5e6LwOxrjlFTIaWKpwa8KYaegKLEWsXaVfAZHeuDgDYduPR81DizXASpe1Ggn8xUbb4P1Aez0lxKSckGeJoCKNi2AHUIigOGzgGdZ6yB/9zngB5Lc7vQnMWWqUnqGlSJEzutgQ89LDXPHX/RN86ZPn06EHf7z0pgu0mg68bdz2hhq29wWOSq2u0U2BCAMQedf8ZoeApy5BYQ0LNAt575Hk7PyteuB8D1JGa2bwIzftZIKzmJL1rGDm14m3UUDQq6SnQSqFX36Vqb6RNXeTOCdac200pHuGNNdy1qXl4XqsR1eZM+/4HLF/9xuw2urXDhxgR0xtjiUz5xalPXurkuYz7dtjQLzDUQVyZxXQFNjkkYL03tzGpD/z05j0bMC/CmvxkloQ1ATuavPKcOYNN5Tlm2prxknYuarzyQz2/5HSoaOOdV+hnUTOZV4yDaPWRhDMVlgKGD71ya22U9AJp/Du0gO8eKcbApS9zW/i8X3v/0f26F8W6btBLYLAls/J99PtnqLPuj60RNAwN6BmDTnFG10pISshrrlkwfm8lamZOJl4CqcvpJzQKZhnmX1G9Pf0smuL4DWhbwq8VDkge66JnKSYYfnF7WZM8msKu1RgN3g2Dw60tWbvrXjQpzSZS7MMXXovyqDf4unzroisbZCx11y80a4MPl4NfOPO5dzeuX3+sFwc6itkKyF/nQQV1PLUuBdmaamLRGGSBtKtKqrQEBWV5AS71LnoBSiOu6BoTqrPzi5rW0z3r+OVVgUj4t2WLinwJ2Halod+5Dh7Rdz+MsnfH0QVea28V1KLBzUAdwh5Q15vY5YyaccMGfHrl3uIw128/GlcDK6z+473j22n2eU5nM89Bx1TQXA7EPVPJ7lkgQ9Ki/PQXclN1jexlbjZoLignSmYBO0uoUOBvm83qPkrLveouZ/B51ClUAxixqR0ziCrjlG3EZA6RJu9i2podkMPp65nZYswDQK6z01+WlDx3dSBHuDQ3oD3Z0FPd4/p5bc/39n9Ui3TPcP1nsWgVfyAGuKQHS7ERBz5wfqDhnto1tCrxVfmsxbsUZmfMnA7i1YzM2haG/6yZ+WT2PHIAEQL93Y0MWmsYmrycmLpjcIW1N5KLzW4M90L3E5K4BudrSUES7A6iDIhDkcgvzu77jU7bka72V1X6/LSXw2i8+Nn5q5cU/FdzyAbopXS6fOKmw6Ew9Zm2C+UCAXw+MzcWELjp0Nc9izvVWezXpjYsOBOAZC5Tuy07ibTA6PVkP5fomA9eSMtFJlHsWaKu1i5AQGvBGFQMB2kisaPlX6eaLHdbvtF3/x9qqCzo6HOrI2JZDa6tcq2FN7iCtJdMPOb/YveEnDmNuFrBqIE2B2/Cd4/hFqNWivzMAX80zkxErqEZrAQHvOmxfA2Qygel8S7g12cAgq1/KdC4D4KjiQFNBUKnQ0kN0Bs9Lx5DAFA7GPA89G9AVQzfYOTJ15T8vlv4QTj/kC7ZC3FaZ77bRzZTAnDlzcqeEV97UxLo+D4Ym7R/Gx/GSC7jKGEFzNAhtIN+5Cbj1VuZ6oI4dGygYjh6jLyDiFxPEMxYfdXnj2CT1DIkCAnRS2Es1ZzDqVLYQJS4DHZvpa8cy3wnLR7aebJvqRr3u+Bkf+MbSn2/mcNjhD29oQF94zvH7NK9c+ic3DKbVM7nrYE2CN41KbinwH4QtD+gXJ8MiNT8NYM8GdKMQTFZ7KWVCZ/5pti4mNA940+IIktrt+H0SkCI0XjiCAzps0oJpa5KhQw46N7tLk7tg6QkrV5uzQIQ795+PuuLC/3vm+zv8zLEdHDES6PzJtCua43Xf9RUtELeuAt4x0L3e3ugKSI0tWLMAFJEVG9f87HVA13wSphJBf68H+FkAr9JzMVU3CTPXuk7Kq/L1igAtXtpUBMxIdnWcAeZqfcbvTYA3rkeD5dSujiRSHtarIM6t7PF2OfLD33jx+UYbxA0N6PNnzSq8+/5f35Qr907nJWDl06NWpoHem5pjiuWrwUc5MgmmgxMy4kfMQa4pxyQADRNSs8zwJiDrwI8dSywBWt8NZSTLx87lQoPhSKoaN2lJhi5yPSWgY7U4vuMa5KH7orAMlHzFPdApQ+emdqEUcIbuuL3u+MnHnz//4fsabaLZ+xm+Enhr9juPGBUv/33OCUVgnPyngtlxXxZRaVpAsslgMfi93ooLJ9KT6HEY0EbRkmoUdKHSwBuR3dAKKOAL1UTV1aCnJ6bvhO3Wu7csk7u2zpkEiFpBDTO6WsuMY5I1CcmHXGuJiR3rc1AfOn8Pe6fL46pO6aGlhY8de9zld3QP31GZ3fOGBnS45cUnHXZmqWv99YzFvg56cuJlpVQSrc8EygQYxQQ0FYJ6gzhpR6A85cvJxNGjR+oozYlljCgUqUp1Wj58cq9J/9KV6XDCiL4azJzcK2rBEUS38+IyAtBFpbgazyWHQESoDgebstAa7pyhk9Q1EeUu2Hno5/6R32PXI8/91T3LG22i2fsZvhJ4/bqDdhkTvrQgz8p78boWEngBg12J4Ii5WeXdTQWAprJnxcRlSYq2m6UsCC0CS0ilY3O0Nk1Az1BCkItQHSJl1UMgTlkDk8UnxcxJP7V1j1gFca1Ms3h08xF/e5bZnUa8G3unQwnYsjP6Wx+46q0rh++IrN/zhgf0l889fq+WZW/+yQur70iqvCFkmaxdgm1GcFkmk88wuydcnWi9RpCqBvryg2l9w8FOFQpTuRCnJoO77rFqwqEyIdUJqhmrfhj7o1MzPPGZi/zz5E9syiIKy/CgOMdJNmVxPQ7igtkjoBOzO7BzaLvU8vM1jz47o8NprECVRlw4RtI9zZt3Vf6QFT/9VTHuOglc5aj4Ash6wMolw01AV1ScNq3b+F3mni6U+WcEnuN1s/zcpvVtoPVloAXfbMe0NugKf6JAIOib60/q+zosXRyHFEf0UHdZooWgPpBrFeTkdajvHPeOCGJ/U583+biDrlz0cCOO4YYH9KfnzMmNu+vGObn+3jPpQBfDR5ZDJaBKNUo6wDPfS9TVJgJlxuSCg7LtepHtapbUMesPco2kb2KUZ/bVtDQoU1fC0uEy3LwuJ5sCc56DLtPWwkABOt8HPVfgDD2pEmcUkyEbs9Qcp+qMGXfGRfc9fmsjTjR7T8NbAkt/PO3iltraH7tODCRduJQ4Q0/M7GoxRVe5ubry73Xkxk8I9to6Qear+buywmf4nE1Ap+TAuLx6KOq6xjWzwLqu/9tAdL08dkJwcO1NljY94DZFTCgLp9aAwdi5yqRhLOIm95hVnaYHu9v3P+HQSx9qyCqUDQ/oMDhem/6pY0qdq2914qh5IJDWfstkrwiIOtDRAZgCTDJD0ywctVJ9sUsflzZh1WPjm1PjHa+uR+0bDJ340hPfuQRm2PtcsnQR5Y613EOesiYAPcdLMnKGbpR+xaIywtyeX1jYdY8jz73tziXDe+m3vW9ECbx2zXsOaKkume+z2kSejk5A24xfU58R7HFCy9VWs3hLkOeAzX8QpajTMTJYuDqpK5G0Q3dXTC/pyX7igsQotV5eO1mFhPkh6W56feK90Gqxi/ZSa5YBvKk1kv6uBeEmo4emqqWI1kBgTkzualdHHqfjRv3e2EsO6lh+XSOOUXy6jXpv6r5evuj0sU2LX/6DV+3/GDW7Z7HVZODokeScmSKTr8d0CdMXA1hnxSYI1wVlox0z5kVn+/pUEgyaTAqzT8q0JX6gx6cj3DEFJCmWg6DO67dTs7sG6BEPhPPzBek/F4BOze6QqS6C4YT/PGpu/nX+9IvOmDFjRq3hB6S9wWEngef+87Tm0dE9t+Wi7qPAb26azznGI2CTV2Veh4lmmOHlV6m2MIdaCQkPNKRGFXH6E72mCbRDEfxg52gEwDhYW5vMdcgAcbX+ZZji02tTOhAO1y4aVS++w+ybJAcdGHoQ59/oa97j0wd//dmXhiKH4XjMiGDo8GAWf/bgS/JdG37E4ljLSaegrr0ng08DcwWCVI/VNVkK/IOBeEpzJaNI03th0BvBLDqwG5qt5rfX+8evSczq+FlNInKPatKonYxEzXXcOlXtnAaFZWSUO3zn+nkO6FAlTqSPpP3nqtyr44Rs9NhzZ/7fX28cjpPI9nlkSGDhD6bNLNXWXuuyyElAXczSBODVjs1igzbuY6esN1GkUWoaw5fzNkspN6XMZzUGwhk+eDO7ZihPCF0JQwH0zHUtg0hkkpEsYDe+0ywUhltBrceKpeu7qplFZTDwtuKOun75ftdd2Mh7RIwYQH/pjBP3bFr++j1eUNsdB0RdMEdWq4Fe4m+vB9hZAKtrrKYSUMdclTH7Um1nTB79GAnidbTiZMLo0e5CNsm5qPHCqxkIx6PclcldmNvB7A6ORc8X/nO+KQua2xHUsdSrDIYLfX+ZN23qERf94f6Xh7Lw2GOsBLaHBJ75/gH7jK4tmu/HlV3h+mgmN9l54hd3pI9dmNHpYpusBPJOKHun6VpkLeJviXZA5zv61JVvnSDuYACN94IypWCa1ee6FkMCvKot8kZfCwkB4W8BlMXVso4TyoueeaNKxBrmd5WyRiLcg9jv7C/ufNIhV7364PYYO9vqmiMG0OfNm+e9f+411+Z6uy9SGp4RwIYmZxxUCYtNtGpTO0wNQJyAZFjyCWKkmeLkHEgTNyei9llGnPNVBd+raxuTRTNp6f5/Takh7QggT0zuNO9c7K6mR7kjmEOEO6Spgf8cisqg/5xum4rvee45XKip+TfxBz9+xsWzZ1e21cC317ES2FwJPPhghz/5Lz/9WT7ceDbMOQR0rPqKc5qCq4p2R8CWgKwAXQXKyQZl0SVcPtBzngZlHc41QFewmL28m22po4y+1ZOPAFei+KOqorKDsEWx8AnXIwVrfZMViuJ0PUpkINdfQk7MvPeBardzt57b8vv1+YNOO6bjzr7Nfe7D6fgRA+jwUF6ZfsShhTUrf+eE4WjcAVCBd8qfTKrG4W/qNTtinIJ7ilEj2Bqqed2cUjKK0sBORvZmpMSpKkqkL5KLK196MqGoGUukmAkzu9wuVfqp+C5rsuwrsHOYvFBMBgAdAuMimXNPc8/xPYB54Lhld/z4L868/7HfDaeJY/s6MiXw7H/s+cnm6lu3O3GtDcLdkZ3TVLQUiIOoICJevuI6oZg8+Z7/ZjBd+tnwuqmHQK+Z9WR0pp1uxQQCAcU02K4+SVDrHlmo1DoyyHd0zczKwskCdSQbau0GeRmR8HAMBsSFsd/Tn5t46mHfXnJHo4/aEQXoz112WXPT8w//0u/rO7EuoJOgsoTJJwVkUuzenHwIlmrkoAFbaqiSrQutFOHUmCzGqBuQqVMTVaovxAtvmPHEpEiuj/clvqKmLZ2Jm8ycb8rCo9tFDXfwmYP/HNPVtOh2UiVOBcMVS48V3rnX8Rfc/Ic1jT7Z7P0Nfwk8MeuotubOv96aD3uPFncT8+IyQ8ktV8fIVVdbfA3btsZUiQIuDXK6XZpWlM1Y0TUzPD4Cug5txmNJ2Ll+UmYg7hDAnHbHNOVTRYEqCNp76b7T8tDl0soBHXZw9Fr/t6f4odOP7rinazNudVgeOqIAHZ7QSycc/unCutW3sjBsVZYiko+up3DpedsmmJupJVklWjUNdADw1Qb2AIBugruu4eqR+bTNZCLqIK4mglycqJtBRIsCK8eIdmlqlxHqPP88SsAcPjvAzn3d3M61ZaPkK0S2B44TeaPHXHqWpde3AAAgAElEQVTxw0/NGpazx3Z6RErgqat3O7FUXXWTGwdNIAAO1MQHjkIRAC7ZMDWty5MGW3yzQL2ewNMmd1KGVp6EvHzA6xr3gbg/GGBnga++Nuk6CL0PXJvMtVKtX8QgmY5opxtSSasiB3lHVLBkuc5ycfIXPvXtRQtGwmAdbEw1nAwevOrClil/efoWt6/nOHVzGFmaMq2LI+jEQjg0/evmcVmDU4ExGaBpIMejRBU7ahxLZ3uSSVLHUoD9EJMmsTToE5BYIAhD50Au/7jfHE3uJEBOAToUS3aQnUO6misj28V9JBXiGAPDPJjbo1z+NW+nqZ++5K77Xmu4gWZvqGElcN/3Dh81tvtvt/phz1EUvE0mbBq2TRZvfqbKujhX/J8Hi/H/6NogVodkARe/8ao3GII3wOpe1zpAqk+n1qYsxk0OosxZrExkLwl1LpWK2XtJrdXXZhVMWTGOr3XZe6ar1FgZEFfzRs2tTv38+UdfPDLic0YcoMP4e/G4w47JrV/zKwdYuhx0qYC4DCA3GbrObnXg1yeDDAKhKvJAEaHGUmiy8kyWrikJCQtPKSTGcfyetLQQYmKHcq78D4BdbMKS5JLL+u3yd/ieB8P5eeby6nBJqhoFdL7vOYOcUMZYW/sPv/LYM//iOE7WLTUsINgbG/4S+MuVu51YLK/8pROHzQJIxT0NBNL8d6UBJDLIAn7KWk1pKVjPMq8b3yXXSzzi4jv9qlw14NMQz9DfaxM0RUjMKnDJ4qlAPuuRZxCbNMGR3wxQSEaRFulLx01YQif3Rrkw9aTPfO+VZ4b/iBvaHYxIQH/wwgtbJrz811u8/j7F0hGszVc1WDJ86wib5qDVPm/OoE3GbubTSyaV7pfnBwP7lnM0axIl2rPB0klqHgd2bmaHjVYQzAWgY745KgAQ9c6BXka8Q3oamNt9DIZzhNlLyDMpLANADtHtoe+vzU2Zctylf3r48aENVXuUlcCOI4H5s45qa1/x5Fyv1n18ytxtZLQoANYQPfteUCEYUMOlWCubMa0Dmt6Q4Q5Qv2cpBUY/zcDdFOgaa9xQcui1NjJuln6Fyk2afJhkRJAqKCITMicK/HFXHv1fy7/DRhBhGJGADoPpueMOO8Zfs/oWJwrbEtBGABJ5oyo4jLBYAVAYAU7LpOrvsU31qk1CVOfRaCZmnDlPzXGeNcm1gW8ckAC7niZCAV9MEgHyYGLnpnUS5CYYurBf0IINCaCL7yEYjm+X6uVI7rnD3+Nf5LicnfNCD00tv5p0zPvPObNjbnnHWaZtT6wEhi6B+7++96GF/mW/caLahHqAasbZ8Na1g/VJK0zm9f5pqoGkwQnTrneuFoFPm06WIfVtvfswe4QgOxi403VQtZFhnRzsjrN857xto+iMKnTlNT9cbtn9Cyd+55mVQ3+iw//IEQvoj116aanp73+Z4/V2nYZISjXABLjRzJyka2GwmEoDk3uCIzgmGZrGvshktuDkc2QpKf7KJ7v0i/HIWTiBzjr9cWUCPtkpTikqWu1lqZAQIMd888RnLnZOg8h15Tun5RTlPuaCuQv/OC+JBVXhXOE7T4Dc5e+Z67GY/7ks8v2N+UmTTv7a/Y/eP/ynkL2DkSqBBzs6/KDnZ9/1yp2XAbJg6lhddjmQoDLANQF/Gk2rO7kzF/AB2hIrSnIWJxHS1M5/Iw0irZELk6FAUP82KhXi5OT+ZQsGxVe/U0FpNXKV1iPaIvUw1Bqt1dYQPRQbsDAWOrk1QdOU00/6r0X3jrSxOWIBHR70kycc+cHcyhW3O7XqNDFuBJMVWp4wM3PwViZnND1HQjPkQCl8zhTcheaIFdgM8ziRuPBbiS8cFz65MmJWfM/zXAmoq/eGaZ1OfATnJI0DU9CSVz74FciLmYH7mmPRGD0YTsgGGbrYXY3snIbBhI6bBL8BMweTO7y6LmOez5jncbO829L2m+aPf/Ksr1xzTf9Im3D2fhtLAndd8cHd/K5Xb2dh3/s4VBorqp41ko70Vla5OmbxAQk7irKe2TzBRa1KnTpcW4vS/n/VPB6nATB5jnUsg3iECeBZlsZ6oyIBdCPX3HCBIqCHsRvGxdHfiQ+edXUjl3itJ68RDehxHDtPHX7QN71NnVfFYeQKMJNmZwR18lkxc2XqIf5o1CIRzJVWieZuMYxNU1UCxrgYSBBXuzCR/RkpW69jthKWBSOi3SiZmLgMqBKTrv7GlRuZk67M7ZKdp/Y3p5Hs/L3Dzes8uh3YO5jjfZ/5Tc0bSlOmnvyNBx95oLGWdns3I1UCf7xk1885fauuj8OgDdPXlC+8XjAXLgYUVI3VWDd/66VjU7IeCNQJ8JuHaXXkM4L6iE6QXDJD+TCdAWqtI6ieaVEkN5IFRprVlBSQ4W4++U+QJ4eF4Dv3W+6sjX/32Wd995G1I3E8jmhAhwf+yGknT/Nfe+X3rK/3/WEY8KhuAPUU80YGLxEYgVMDR7JfuGmWT+oQU4OUGWsqhiAyc5jCiqUbarVQJbCSUxKFg61rr6SoDD9PmskT3zmp/iZLuvL7N2IHtGpvdLMVzsQFeHP/OLzKSHa+kxpn6R7frKVpzPhb9jzxc+ee2dFhfecjccVpwHueP2tmoful2/4j7lt/aRTHYndVsnUqzEVzw5BMlkqBkrzXgV3D1YQkmK55Q871WLlYb4w2UyZ7aUXk9W4FxOtGe/1iuGE8lq2lLki5wmk7QmL0UJY1QpR0JYWu1NpFAV2a2t3iK/GoaaecM/ulZxtwmA3plkY8oIOUHj78o6ezNSt/FlbKJQD1KIZM6WRWJuAtZIrVz2gpVVr3XOSOYpEDYZZXJnoC+nWfEJrhIa+bmt7rzOyUz45YAjAdT5niJUgLsJYuBbKnuXIzpMBcuiMkWKu8chLBjilp4lXkmgeS0YPZvdjStqx9t92n/8dDf3liSKPTHmQlMEwkcOu/fGRKZeWLvwqrvYcACPGwEQnqYu4L2EpedQ+1QEixhYvGmk02PEDEOoqKV5Mji0Iq/11gsqQmSCJMUCYpdvInXH6yQKOea8C0SFITunbFLNZPZJa4+6QMyf0Jv7m/npUmnH/RjW/ePkyGzFbppgV0xtijZ53V2v/8X28IN3WeHNSqLIYiKVDCFIK8uC9YTkb5agK6mIqJOR295jSYQ4C8NGGjz5288jaI3Qr966DtclCHKPKsclTSCZfFyFW/aIlXEmAiNlwR9dkx/UyLByDKi7b9KQF1CuLAxhUzl8dgVLvr+1HbpEnf+sk/Xrva5p1vlblsG93OEphz3l4frW1YPrdWrfAdHQHQPU7XRcfqRWpnMWQKnrpZHABfTnoVgGbu5YYzXyJ3inHrgfaUveN7yh3M7zTQyGibPgYTwCnAm1YKbFetZSag4+5p5Pbg2DB2+1nTuI6ePc/7UUdHB3CIEfvPArp89HcecdgB4ZuL5oW93bsDyAGYu54nCqQQIBfvE7aKJmyhfeuBZ6JWOoiYmNnl2xRrV4F1xDmO5SIVqAO4wwbL2Y8tZW5X10J2oFSNJOCPl2/V/edUgUm2PpUbtIApXZrWOQPnAXKM1eR7+I3nmhNAB3N8qa3t0Wn7vu9zP7jvvrdG7GyzN97wErjmlF1O7d246ie1oDYKFHAPwkeQqcu7V6sBUeApu1YEWrJWbsMn2DykQLk6kjZ95iZHyGLhSfU5vR+oqWSdQ+8xITvJ+gPV75JP+nqm1lLDqiFqsxPFiLsy3MBtGn3thDEHXjnj+sbeSW0ok8cCOpHSbw58z4Xhqrf+K65ViwDmngR06h8GJgt52TzKG/zNCO7gd5cR8oqZ0wyTRKlWVxSTSwC+pnPL2ZCeuMKn7kJEvAMR8VgSUjxG7rNCNoCLh1k4hpj/VZ12tYOaHgSHPnQe3CbZt9hUBUBdmtSlWb0Wx6ymwFyAPAbFefl8z+Q9djv7l397cd5QBqU9xkpguEpgzpzzcsvn3/m1no3rvhlFYRHAHEAdze+UDSvgVmCNKasSv3HTFfLKD6VUdoAVPItJa9ckSkKmQkH88uZlTLdAql1KYwy/t5k7Thm5WMeyrRkI6El5Vyfyi623tI3b8ytfv+nJ9cN1zGzJfltAJ9K86bTTmqt/ffi6oGvjGYDOwNK5P0oGtfANRaKI1QDQJajz3yRI4mDMekCZfifjQLGvsr4lI7fYpZxgSbCcAPWkdZOl60EliQVBmNYBqJMqcMKsrqej8apu4CcngC7M6gLAgZnXWCwYugR09K/DcdCf9mnje6a+f69HPM9dw2Kn23W9DY7vd7qut9b14nWuW1xfaCp0Fllp45h37N87c+bMqjXLb8lpbtvaUhKYNWtWIez8W6m3Vm6NgrA9KveODpx4TFiJRodhMKZWq7SHYbRT31uvf7ayYe1o14k5Q0dQR2DXAJ4GwBETNk5tXAOy2TOl+Trlp7XfdZ85YRdOYq7PMrOjApFav+gOb1lobhIKyrYHK+OqZeWIfHdVzhVyzeGPObFfbPn96J32mPmdW0ZW8ZiBxvKIBfR58+Z55aVLi729i5urQXlUGEejg7DS7q3ZdFDw8LNfjTq7Wug4BfBTgV4S3BC4zJruJrAri1mGv4lY0/icE4CeFKmQnnNVSU71SYI49UMpU7lRm52a0FV+PNGEE7O6AHTByJNodRG5Lr5HHzkycgro+Dtej9d3z+fZpH3fwVrHtLIwqjHfd/mfJ1a00HXcqut6fY7Luj3PW+s63ltuzl+c8/Iv54v5F8a1jH3liu9fv2lLLci2HSuBoUoA1ogl//jTxKC2ce8orLwzDMM93DjaLQzDiWEYjouiqC2KoqYwjApBGPm1WuCW+6qsr6/Mert6Wf/6tazo1Jgvai4xj7vOgK3DlqtCUc8Cdh3IhdFNGuMGDZjjgejGqp4ZFJfBzpO1RVoIiKAGbgPdivgqWtIzgGSkv1ybBNEQf1oGQAY756VcgTCEjAXcmuiwYkv745N22/+C1mMveNl56aWgo6OD17ca6f8aHtAffLDDX/hMd3u5Z+OkqFqeGsWVaSwOp0ZhuEvM4slOFI2L4mh0HMetYRgVa7Uw179wlRc8s8TxQoCo5J9g49JvTLYEpYCJYE6BlioGIHBeE45ouALI9T8eCEe+M/thfk7MViJ6VnxO8uSVH4uYwtD0lUSsy/QPmbJGzeYc0JV5HZh5wtC5+R0nIrdoyB3WHIdN2P0dbNd99maFQoG9sfQN1tvbw3K+y1pb86ytFTZxgXozwr2RLFrcAhG5rrvRz+WfbRk1+ns/nD3PVpUb6avVNrz/G2Z/aUpn56qLq+XeT0dRuEscRy0Y0oIgxGtWhCGrViO2euWG/5+994CTrCrTxt9zY8UO09NhenIggwgoiq4B/7qrrmndT3a/1b84GDCBDqgEdWkVUBcFA6iDIoJigNUVV5RFXVzJypIZMpNzx8o3nu/3vuece09V9wxJYLq6GvpXNdVVt+4995zzvOF5nxd2b98FU5NVqNd88HxUWuTQ5QJ0ZwBsU4Td1a/OgqfSVGnEiyidKntLQ/C4Z8zIfm9xEmbysvcExnvKxe8tR7+n0Pu0/UkntKnKGh3AFcFNAbpMV6pSt2SMJUcHwTwgQAew80XoGRreZbvZDSYYo6Ztbjcta4vBjI1uJruJuZmtdj6zq7v7kNJcI8m1JaCvXTuSi3dvPjT068fEQePFEY8P5HG0EIB3c4CMwEkBdpgHr1YCmJqoQWmqAVPlBlQmq+Bu3QX9foDabSmDXatFT0RTlPSpnNF6yHsmUFcgnSzcGcCcQB+t95a/6Z6/unGtQN3kjbeUnikSin6Orex1UUueEuCoJIQ887QMTYG5YrCr0Lp+LnicOtamZxxwHIcAm/qlMwa5rAMLF/TC8MJeWdaKvAAJ6Er6lsYzBsNk0Nvff9Vx7/q7d77oRSdilL/z0xmBZ30EfvD9D6+pju/8qlf3qI5MteukaFxCdo3J8/YaIdz1v4/D449shmrFBz9EkqkAH1w/PVmA3iwjUFcEOd0z15/v0TtPgFuw3JONW1kZsvtESqMR3rIwFuTPTCVv+FpzpF6a/E8PGmZi8gtPXaTt0LtO1ThlJFADdZU/VyF2fMRxRED3I4CKz8AuFKGvrwu6u3LgOKbYK4nEbMSmYdQNw5gwDGubaZqPmIZ9h+lm7+jJzrv7S9/+8cSzPnGe5y94enfteT7pvX39f1x6+rLRbVvPadQqfwcQz2MGwx9p3qZZpTgWMDQ+Vod779wC4xN1WoiUHw9DiKsVmFdvQLeUJEJAawVo5bE3kTy0xUPv19JVylOf5o2n640WnwJ7FW5X79cOPW0IWoFcicCIOvTUY9eNAnX+SY1nEnXQAF0y2inUruXKE4OmJbRGJ8YAItOA0GZg2wY4lgmFfAa653VBV1cOioUsZDKO5ChIPoAk71M4EsOT+DnXgXyxC/I98387MHTM21evXt0Ro9mH1147ndpVP/v0l8PG2Ke86iREYaDlcSUgyX0BwdUADr4XwPjucdi1dQfs2l2FsQkPxks+lCohNLwI8haHngxPQF3PpQutieawemuYPfHOWwlye/LcWwltM4C5hPyk/l3wc6fvc9O872RfU3ru4kgKjNUjmeQt6m6p553+ranpkwR3VH0jZwJ/YwAv5DBVR0AXZ+PaBiwY6oYDDlgMls3IMTNRjVKNZZqm4IwZZSfj/G9Xz/xzv/LNq9s60td2gH7dNSPvm9y+eW1lvGTwSPTkxrJywlV1tfRE/MHzAti2ZQK2by/B2HiNPPRqtQH1ug9BvQ69XggFGT5SnqgOzLq3qwsmt+a2dTBuWqyKBCezTlr/tWlhePW99Ki76OpyNPlVAmutKUvTecqT0XWmldBMUmOfyLamMq4RetwY26DOagwtYjBNBqaJeXEB3rZtil8XHxHMDbBMA9x8BrLdXWBYMuZhCLY+fta0GOXVbdsG23XBdTNguxkw7QyAYQNj7q/MzAHHnXzyyV47gUbnWvbdEfjFz886x4zrZ0LYgNCv028U+RBHIViWCcVikcpawyiGIAwhCHyIgxqAV4Io8CDwA6jXA6hUA5gqI7D7EHkBBI0AGo0QvEYEQSB+oxDbFXOII1E+ShGAxBsQY5SG4VufS2OgNc8+A/A37RtPYuibHJgmXk76YR3ECednIrxpLHcF8MoDV4JXiUcu8+Uk4yq9cy8UnnkQ4x7DIJ+1YF6XA4sW9cGChQNU8UPjphOK5aCJceNgOxb0DQ7//ODD3/Evxx13nDQLnsQgzLK3tB2g33TT194feWNr66UJlkdwsF0IvJDyWgjSCOCBH0IY4m8EPI5ISAZzYUEQQr1ch+qO3VAuVaFSj8BvBGDUI/C8EHw/ggYtwhjCABehWIi0GFUZG00sSfbQytoUcS5ZnJK8knjrqaqimELq3/pC1XPqSagtMZdJfrXJU9cNGBWyI09YknGo/E2EBKgUDn8lQAvAloI2WI4v/4aP+HryKz8n3ov5cAa2xcHCXwwxYu4QSUFIhDMpLAaWmwXL7UJiC4XjLcsBE5u2mBYw7MgG2OQFFymDCC/KzPzshUf947uOPfbYOS0aMcv2lll9uj+/auQzFtS/YECInbWBoXok7hVRQDGpQl5EmRyMo/MYqpUSbN20AUK/kRiquBpx7juOLUtNxZAEAe5BAfi+egxpT1J7DO4zvheBH2B+PoIA/+3HECLwS/BXew/l8dFhkYZAYgxozaGSG9FiJLT8U207zWitideI94uNJHEQdFlpzQ5J9qHk7/rnVLhAlt2ScJaM1Mk9Qu0VuF8w5NhYBmRcEzKOAa5j0LjjPmJkunFzSeWylUIf7kXoMNgWuJksFLp7Id/V/6uGt6ytHYO2A/QbbvjmOyxWvgIiz7ZZDBnHBNexwLEtMC2LmKaUl0EwDiOIg5DCZQ3Ph8DzIaw3wC+Vwa+jVY4LLaAFGAZh8ovAj5Z1iL8YpqdH8TwF+Zi+I444kWPwdSq3ICKN6OCG1qkKVuFraqUo2Vi1spJWqxLcEXxVZ6dkIeiLQoEzAjcuEAJsXBgpqNJruFi0BB6aIqQYh+V5UQheEIDne9RGlbq/Kc9ciu6YFi40izwWy7LBsi0AHkDolYDHvqjTx7EOQ2DMBNtxwbRtcJwsAffipfsRmIv8pCLT4f0RvxE36BeszHfXnPKNEzulbLMaI2fVyf/i3/91jcG9800uwBx4BIxjyyFCT3ICGOdQKU/Crp2bIZvNw9juXdBo1CHwPEqb2ZYNtoX7jw09vfNg0bKV0Dc4RGsRj4FpvzgOyVBAzz+OA/GIPSXoMYAwDCgFGEojAP+Nzge2N6b9C/exWOw75KViylA+p/WHf6OcvtTNkK8pI0CsUfE3RGksxyXjQKK2qP0WIU6xQ8mIgKHWrLituEeJKKhKH4gcAqUS5P4jnAZRCoyPGB4XbCZ1jIQNmBgNOhMeR1+IXqLjYYFlO2DabkKqRR6O2I9s6hthOxjpy4JlZ4BZLkTgXr5pU2Z1OzPi2w7Qb7zxomMNKP3KiLwCxAFAhAsmBIixmhpJIlgyIuRUyQo0sIQKgc0gApxqUZronOPklouGFo80BBDkpyanYGqqBF6jAT4aBAj8YUgLDReceD8+R48e+VyMwsm5bBZsJIoZpvh+Ex9NKe8qJrXqj46PipCjykDQsqfjJ/kuCdh4LMuiY2E4kI6NRoya5LZN3+ETUPvg+3jOIYF2o+GJ88fjkrEhQgg4Hjg+dBxcMGRBm+I1/A5JSKFFywyIogCqlSnwfQ+4PM7Y2Ci9t1DIQb1WoZyYmynA8hUH0KLUAV0sWuypLrxzBHRm5f9tzalfO21WIcI+crJXXvkO05voHfD9kBUHX79zLraUfDq34t9/NnKCyerfNXloMPTSCcAFmBN04XPgUJ6agEcfWUceO85928nD6OgocB5BV1eX5IkYkM0VoKenn+Z70hqZGGyyXwMBXau+hDxzzqFcLsHExAR4XoNy+rjPCGNAGBf4fcJLF+eITDdco13FAp0HGhVoeIs9T6xVEp1M0ndKAF71nVAgLo0C/B7iDUhYx/OmcxZ7py5VjcY6iXJJAEaDA9MS6PDgeaPzhPtNvd6ASrVGj4JnKAWzCOzFPkMgTVUwlnikvUyAttrX6G+475kiyoefARnp49TS2YQYLOBG9ivvec85n3w682G2fKbtAP1Pf/rWCyyjfB2LGoMMAZ3AXFjB6CLT5MfQGU1Q0S4VJ6rqA05ALj1Lkc9S9ZLNHX8QpGv1BjQaDQHYBITCOhZSqsIqJuCV1jEeO18owLx588BBb1WBuFR9I+14LXGVhPHR4kaFughz/h6UyxUCY7GQxRITZBDhcetd2tRr6u9kEUugTSxj3fKmc5GWtjC9JRNdZfdV/n6mJhKt/aDFZrBxw2PgeTXIZh2oV6sE4Oilo4eey3c1e+e0CQgwF6BuYp3KJ0455YKvzpZFta+cJ9ZRG5XrPmDEtY/UqjW2c3fpwsUv+ODFHVB/4jt01U+/8HbTqPzE5KGDHjr9kpyJAHJ8xPVcnhqH9Y8/DIYhgL6ntx927R4DyzRh0ZJlYGEaicBPGOyC09PasEk1SkobJunEMvwe5YWr3gvC6Faed7rfiH1H7msAkMvlCNAdG8FOGOJK1loAsnBukjC6bNQk9sGY9plSuQz1Wp06UQqGP6bR0BFCx0Fcm4oCKvC1bYsiFHillGIIRKQB90NyeiJxLFG+J/k42rlhuJzOj14TBohQyNRVMlWraSWHLQwkQQLGPhz4XAI6s4CzzMfe855zvvHEd3/2vqPtAP1//uf7iy1j9++NuLG/AHQMlylAT4FcALsAc7UwCOC1XLgiqCThKgo/iRCVAn0d8BNVNt0IUPWVKpek5boUQUQ1blFgnoi/tOSk9jzN5IJMrIG931axfsV7pteoNtNhVUMY9RFVBCOiZTIHpgG/OrYyCjCsuHXLeqhUJikMiekJzLPjfwsX7w/dvf0JoAvvnLbNJOSOWs2mnT/+Y6dc8OPZu8yenzP/xeWfOigcf/Saiucvz+Zc2L7hwY1x8eA3fmLkqnXPzxnNnm+96ieff4Vp1H5t8KALwdxAvUQCcxFqJ6mlOILtW9bD6KhoT4D7Ry5XgEq1Dvl8EZYsW0VAJMBZKTPqnRgFjArHV+/OmDoR9A71N4m6ev8INaIKaFWoPPl38lmxmQg41p9r94S8ZPFvEaATLHb1fdMUKzVHQL+zeopQbBHS0NfC8eq1NESfvq85bK9eV2CuPHkZ0pdRDkkGog2NAF2CeQrotg9G7p+PP/7z/zF7ZuFTP9O2A/Trr7+yYNsbrzai+msQ0JHQgqAuyG+tXroAc+GpK5BOc02pNZzmmajsogXUlYxqCvJycdIiFws2XWDNC1TPlz9ZQFfHSm+3Dugz39Jm4E7f0/p68hdFokvaOTZ730l9a5M33+zF46JFQN+5cxNUyhNkmSPBx3ZM4FEEg8MrYP7gYtpFRApvOqBHYJZMp+fNH//4l//01Kf33P7Ezy858b1TWx69eLQWGb1982DX+rtio7DkxDPO++P35vbIPPHV//jH5x7omOXfGbG/yCDvHEG9OeSOoe+Nj98P1coEzV0MKWNoG+dysWseDA8vEwxsafWTb5+QZvWWyorUnkozJ46CAl9NDlWBvP6oQDhxDtIXmgjzAvBbStM0BvsTj0zzO2YC+WZA1yN8CoxVqF85BGneXTkCqvxMRQinpyOUdy5pxZg/IHAXYI7yXQm5lmHI3R4HI/+G448f+fNTvcbZ9P62A/SREW4ce+z537WgdkIK6BLUFaAnofc03K576k2AnZBGBJAnIK9b3FQz2Ryeb/23vkDF8/T9iRWeGs/SiG6xpPWFl3LonmC+PZG3roE7HkkDcmmAN3viWs5N99r1OllxGEl44TGMje2g0CQCOobwsEQNOQXdvQOwaMkBwAxLsvNF7jzx0LFGjtmPWdm+15100tnrZ8NxR00AACAASURBVNPCer7PdYRz48Bvv+fCsU2PfWgqtmF4eCE8cs8N4BYXfOezX7vlI6jE93yf4778/Zdddm5f1in/xuT+0QrQVchdEOM4ePUKbFx/PwRY1obE1zAWjHbThO6efhgYWCgApmm9K2O/BdBpbcv13qRlrl7T/i69dg2zk8+q19SxxJYiXW8NyNPUXprj09N9e783aRSveXeZbvTTXqD2FKV+KclwIn+vgXnrv/W/yWS/SicqHoLumavnBOiUO09D7hE4Dwb2vNe9/12nbdmX590zPbe2A3QckD/96fw1Bq+fz2JfeugC0MlTT0LtIoeTkEp0sNY9cI0FKsBcgrfmeTeH2sV7dMBONI31hT0tlCYWeNMilS8kYTTtbrcuvr0uxhaQTis20wM2heE1YNfBWZ8sqQxl6yKWn0i+E4ggF4RIwvNgfGwH8EjU7RqmC8tXHQZuJk8gLloqqnC7yKMz5v6ub2jZP7z73Z+sPtPJPhc+f+WVZzmNqR1vAua9njVKfx9Vp4Yj04Hu7h7Y8Mh9wNzubbne4Wvi2L4uV9nv16tHRjpiPTNMDOQfROHdl5i8cbyphdxFM2URdp8Y2w5bNz9E+XJkhwNDAaUuInAVit1QKPYKw1yGrVv3CbFmZ+Lp6HtByjhX+8ie9wgZUG8y9vfiFGhNpWZaGzNl8FrMf2HzTw/rJZIcTSk4+WaVrku4OknNvFbGloC77r2nHn0K6M35cyLiNQG6CRGR4pxrcvmBdxx33Cn1dt4H2hLQ//jHrx9rQPVqI/aLjMs8OoXeJSEOc2GJl56C+jQPfCbvXJJakm5lkjgn/q3nyTQyXUtOXc+picXZDObN1rU4TvKj5cFmAvHkrVo+TBN/nDaXdSBvwnENkNWqbQJ0+Wb1mh66bwq5yW/E0KPnN2D7tvUQBh6V42A+fdnKw6DY3ZeCeROgY6ld7vOnfOLrZ7XzIvxrXtvFX//wy7J26ZfVXZv6M/k8Sfb2dHdDT08PlCpVeOC+eyD2qwCZoVErv+IfTv/cD2/8a35/Ox3rpz/87EeB1b9h8pCJPHpatobOwdbND8PY7i2QyQg16Vy+GwaHFgsCHKWq0ENs9cT35KGn4XYF2ILwqgGy/Le+7nW+jTQPkjqwpm2j6UPNdeTP6J7pehiJ465xayQwK+AXUT29o2SaG2/12EUEXZF8xXPdM1fMeqLry3A7keJa8+eAoJ45d/Xqcz79jK51Fny4LQH9uusuGXbt0WsN3jgsZborD13PowumasL6TjxzJMeJ+kvCfkmUIw89AXQBxIoJn7YjnSGUpofjNYu8yTqXqzgltaQEluYF3DyrpoN6iuQapu9xKrbmwGbywsUaVH+RZSsJUOPr6dZB/0qMG2nkyEh+qTQBY6PbSSQiDkOoNTxYsvQgmNc/TEeIuWCoqpK1GKyy6Xb/48c//m+/mwVraZ84xe9+59TX+RNbfrnhobtz84eWwuhEGbq7i8QQzuWKsGvHZmiUd8Lg4oNq+XnL3/bRT1zUGds93Lkrrvj8USwq/8bgwYAixSlQj0IfNjx2L1RKY5DNZmmG204OFi5aATaWYsocm1oZKuyuG/AKjIXKmeTZKPJsIgyj8uutIfcEvjWyW0t+fFpaLnUc1CWr/eaJJ+8M2rFqD1AfnhHQUyW7FKAFqJOchqpr17g4TWF4GXZPS/2aSXHU6koCvXg+HdAjsGox5N+xevXIb574Omf3O9oS0DFcNn/+5m+bvPr+BNApf56G3VMPvRnUdS+9KV+egH2aL28G81bvvCWUprz0phCbXJQJmz0l0yWMVD3sLtmnM025J5//Sj+dRsr2lEcX72324rXGEGI9JjuOGK+0Bl+FGtGS9v06jI3ugCAMwHVtEseoVOowuGAZDC9eKYFcAjpyiin87v4pW1z0tg9/+Iy2b6rw19pGLr3orKHy1KafbN/84KuxXW3EI0BDynUcyOWLZEjZlgtDiw+6oVBc9s/vPelzgqLd+Zk2AldeeVHBq2/+mckbb9SZ7jgz/UYVHn/kLvCpHDNDUTRUehsYHIb58xdIA7gZQKcx0PW0W4s3vjdmux6qFztIalMndLcZODZPJW+uDJEZo3saaoin03Pqeqhd30P0klgF3OLv04lxqceus+RTrZAUyEW5mvDU9XI1UbIWMeu+OO564wknfGZzu0/ztgR0vGn//d9ff6vBKz+GyMsxLmrRBdtdCi+oevQmD12A+95BvdUzb64hTWvXU3BW3nuaT5NhdC2EtkeGu1yseyo3eTpArnBYb8PUNBFajPGmcHrTilA5O0kWlDWmqDInRCjEWve9KtQqkyQggaITqPWOdbXlcg36BhbC4qUHyPpRRYrDRzMyrNyaNZ/42jfbfRHq14c58GqV5ZYtg8qxx448Lanbi84/fdWOrQ+eEQU7Vw8t7FESXmRE7doxyS1n4AcDC/b70kdPPf/hpzO2IyMjxtKl0DV/PvhvfvNI7ekcY7Z85vJLP/seBtW1Rhw4yHTH0jVsIFSvTsHjD98F6KkjoCOxs173qG/BwMAgFIrzEnEoBVgJ41RevDCNce2oR90bb6mMUfluBfyacZ8AvBrUFvKsRnujd9D3Tts4lGX+JCGhJdQulrqEdx3wVequRc9COdVJek5vUJMI7DSH3BMvnTYkEX5Pw+3CU0/D7UJCOmIW5s8vOP74c06dC0qTT/LuzZbll57n739/WR+D7b9gceOVTWF3rXSNJByVyIp6lACvas1x3jeXqUlPXJHoWkLwrYzWhAijAXNzzryV7d6SN3sWAP2Ja8/TcZz+XnFCahOhf8kQu+6dC1lLVMjzoFwaJUEcw3KoAQv+DYV4CNDnD8OS5QjouPCEIATJvTL3z7munrd/6EPnbJ19s+/pnfH3zl8zLzJHPx/H3ouDmN3sOv3f7x185bqnIwTzoRNe/dq8Vb966dKFOcG0FiI/W7dsr9YaubdedNn1f3iqZ8k5Zz/83knLGDTexcB7Q7Xqb6vUus489czvPi3D4Kl+//Px/h//eGR+0Kj+O4u9VwlxGcylS0B/5G5qxJLNuqRchnrrXqMGrmNCV3cf5Aq9SUhZKJ8JMRYhfypBSVm9mqedhulTMSu1zvSeEHr+XPfMdR7NHvPoiVHR8qQltZbCtDb6OphLo12P8aWEWc151/Lm03LomoeehOVnqFlP8uc6mMscuyLCKQ8dPXN8LQJ7PDLct5/w7i/8z/Mxf57r72xbQMeB/P3vz38vxNVvschzyEPHBSmZ7rKjQcp61z31RDhG6hor9SQVdpcgP1NOfSZAF4tQC8E3WduKBZvoPaR1okkoXkyLJsJbUo7yZKdMaoGnN11m2WdIj80M5E1nIYFcNLZB7WmhAIUa1ChLi2DegEa9Ag3PI6BGFS0EeCTHYdOJaq0Bff3DsHjp/sQQTupGwRoz3cIH1qz56i+e7NW1w/su/Mrq99nB2IWWbbobN63nmWx+Q7Z34FfdPQM32q49anHDj1jQXG6m+fAoLozlgGHI443rtx9Zn9r51aVLF+XUncf5+uijG2uZfN+p+x+w/A5uMQPl9/HHAhvwf/yRD/TccAwWRrHD4qjXMuHFFq+/1Wb8wFKpZu7euQN8a/55Kw991xlPx+iYLffssu9/5k08ql4KPJgvQu9YslaGDY/eQyF3rD3HcrVsrgdKU1NQq06B6zpQRMlVt0BRKfxBFTXSGUcZZZIoFcCeJLH01JvugctlpxPkmg1qtT/sjdGeevz6uD9hDl0CcRMfpxXQm5juKd9GpsiTlJ0IoStyW1qLPiPrXZW2ScBWQC+MARViV566yp3jvwWQk9wrMyHizs/y+f7V7c5uV/e0zQH9wr4oqv7IiGuvR113BHMEdaEeJ5ssSLY7iS1oXrrSMxekORlm14G+FdSb1ONmVn2SPBkBzjrpZQbmehKCF29OAV0zuXXr+8lujjPd8D2CtwqX0cEFLCivG3PijXqNJF2xHA2BBD1vvC7cpNATF6cumakGdj3KQaMupF8bXgD1RgCDC5bAgkUrEjDnYFUMK/+vRxzV/c2nG3J+smOxr7zvyivPz07tXPeWqLLzS0G1sixyirB543pKVfQPDsGKVasCBuDZthVZls1RtzoxrWS4VpRTIqDHEJBEcGiNj+3OWybDH7IGUbqzUvF5/8BAtbcnG2LLW+wTovoGiKY/4sgo7BHzCCbGx1hPb685unvUrtcq7oolS6FcrcPmrbvAAYy2h2OsuPSc7qGDL129emRyXxnTv+Z5XH/9iPX4o42PQVz/HIuDPMJFFDRg0/r7KJWE+uiubUMmW6BGILt2biPDNePaBOxIkrNQelX2PTAM1V8BX8fmItiNjVoaJnuDtuyTaFiSg0+2BJXyknethW/TpAwnu6CkkjLpvZ6+j7RwarTBbOLTzJiaS7LqaWpdV4trypdrapNJH/MnKlPTw+34XJHiJKgToGOZGuXOd3LuvmP16i/c8NecD/vysdoa0HHg/+u/vvZK4JUfschbTM1aFKirJgZ7AHQd3BPWtl573lquptWe6yVsqvREgblSeROvNzNb97aI0w282b5WeTjx6p4X4kyTcEYg1/Nf8kPodWMoET2PWrUE9XoVQuz/rAE4aUJLrwOvETcoZKurc8JrFU1jUEmLQbXmU4h96fKDSP4VX+PMGmdm7gu2u+Lb7d77XOSh+UDc2HmMVx0/zoqrb+QNr4u53VCn0G2dAFV06OOSTOjC/Pn9kM/l5dyRG3kyL5kQOBFVmdT5C+KK8JCkBLFpF6jMCj1zU7bSpYYe0mBLvSqREZ2amoChoQWADXa2btkMixYtoGMhqGNXsCUDWfBCv1GNnBu5VfxZbHf/7pBD+re2mzF26aUjmcivnxxH9TMZD7rRU9+1/XEY27WFNN6pmyN1EzMh8H3RPCWKiMmNfUocx4JcLkua6ojQGMESewF+BgEe2whnqEOYZbmAoK8z5JU8THPIXewKqfGPm4q42XsKu6t94Elzb5pAu7VXg7braDlyfSdKc+R7EZjRAV/lz1Vljfw3HVPlzPUcuiTBKVIcRfkQ0JkdcnC+kMsdfk47R49a9/W2B3TM+/32uq/+C4tq57PIG1CATi0RJUGONjQd2FvD71qNeZov1ljtSROXtPwkLUXR6sxnCL0Lolx6WxLPvYXR/lQYqtNu8l7u8jQTQC5gHJPAb0C1MkmyrdglDcVg8PxEu1QrqZ/H3CAOYSSjGUh4EwZL2kgBNzoEfCxN8xCwggj6BxfBguFl1M+Yg7XVsgunvfCo4s/aDQzU/UAQX7jQ7zd46UgIa68Na6XXlCZ3HzA+ujtbKHTD0uX7k8jO1q3bkq6AIXaqova8IYVs0dvDVrRNLGg5V3DMsdMtipzg1Mb7UMhysC2hJ47SpA1fdBm0sO+9Kt+VXrkKqzYLfijjDNdISD3A8QdTJrtHR2FebzccdMAKiGMPavVaUPXCxxsxu5HzzHUG9N625ZDi1pGnSe7b1zyhtWvX2pw/9m4eNs4xeDCIEZTtWx6FanmcyHA0zpGIVOG6omgWtTgNiR1iOxZkMy69D1cHNTLBrmBKL130gwTDsMF2suTxO06O1g0JpmhonnrrGuVNMdu1DaWZAf/0RnTG0lZp+SkDMAFxvXRNheJ14RgVdk/03dNGUAKwm712UdYmCXAyd646UAoQF146euWCEIdgbkWcuZfbduHUd75zblXItD2g40TDMrZ8fuM/Aq+fC5G/kkhy1OM4ZbyLgnMh6Si6mKX5c2EFC+RtBvQ9laqlIjNJTn1anWkzi1Xa2lJZSnpeiTndZHPrZd9aBfgTL9YZb3ZL2Aw17xuNKlTK49TrGb1zfUGLPKDYYJKOcgQ62IYVOyph60bclJD8IzwW2pAwnxUzAnM/jKF/YJjAnBk20oxKjp3/0JpPnP+TdmOi4tyr1+8eCr2po1hUfU3gVV7pVUr7lyYn8pVylUK0i5csh1X77U+h1/Xr18PExCT10cb9KoqwN73onkWd83DT4uj1ic5+YaQIVmL6Cv0EBHMMRsWQywBkXAHoDS8EP5Bgbqpwu25MYuermMLwGDGhzlxpkAUQhxwbuQ4AfiA6/+3cuRMWLxqGwcEBcG2DvgsYGg6BV/WCDZ4PNwbcuc6H7G2jh/TPenBHo2yov/FPcVz9JsRhH5avbd/2OFRLAtTRUMK9hVo24yN640kb5Yj0ADIUhsfWwwKP1J6i9hfR+RHZ9AY4bpYU5/KFXnDcjEyPpCs59cRTr7zV+9adgSdO080Q5WuN2ulgLpFcBdqbBaakBy9flHitCctoAjSaZ66k53QgT5+nIfZEs12WrIlQu9XgzP1eHOc/f8IJZ+5+4l2xvd4xJwCdwJJz9p//+fUXMV75AufeayEKTPLSCdRlJyUJ5jJpLnsLa2Au3emU+KYDd+tzXQFuuryjTpTTc11p+VqK5k0efOv8e+IVOuOMFWFYlKtUZDxOHvnkxC6YmhylsCH1bDeFJ65K+dTXKeY/AQ72OkYEAUb9nl03S0xeapEoJV0R5z0/otx5sasXVq46mMLv+DFmuL/snT/4zhNPbI8SKNz0Fy/mQ+CPvoTz2uuiRuVvGtWpVZXSVLZWrYFpudDfPwRLl62A4YULIZvNQblchu3bd8COHTuhVqtRiBY3MfS2ycuLBTeBvBFKaeDr2KpXtMPEHwHmUp5Ygrtrx5DPYvqDQ72B1QXoFWL6QwC6AmyaYzT/Q4rA4D+p570hq94whmIZ4NjCoAjwhgKDUqlERt/w8ALoKhYlKTIA2zYgl8X5A+AFgVdpBBvqPtzoc/O6CAqzGtwxp/7gutK34rDxftwrkBeyacODRABFQwyBXei9CwDH3DmWtyHXhMLwBnrz2NNbtTNNiWSJNHXiPIhKHFxX2PCl0DWP1pfIuaul3VyGNp0827wFPJVwexo+18BXHk7Pp8/kqSeiMQnoay2XEyq8at6i6st1t15d4AwkOCIaKjIczlfyzLdxsM+r1azvfeQjn6u0F1Q/uauZM4CuhuPqq782CFD7LI8bH+BRYFNLRC38nnrtaPEKj51eE1aBRL/UU0+9duVxNyvFqc5Gaalaa5laC7FlBqlH8d0tXvve7q9GjpF4Ld+ty0im14DnFsUhhdenJsegXqsSiCQ1nglYyP7LUvmOxCAoDOxCNluAbK4ImWwePK8OpakxAnQEbBUCRhKc74cwMLQQFi9ZJfueG2DZ+Y+dduY3Z3WfYjQYL7/8i/O82rYXsaj6xtArH9uoCBDHXtKOm4PBwQWweMkyyknnCwW6J1ibPzk5CRMTE1CpVgkgfc9PAR1z4ujhkYcuu9Ghh26gd45/w57RYkMXJZKiRA3BHo0p2+RQLAijrFKNqGEFQjSCOobeRTRTGAFia40IuPFYCOiWKVMnGDK2DAJqnF7ooSMw0T2OsCWuAYVCAbq7uiCTdQm40DAJfE+CO7K7DfBDHdyd68DsvumDHzx/22yLzHz3u6d9JPKqF8ZhQEbMpvUPweTkbhozBGscU9UxzHEQjHup4yOusXqtLDko4p4i6KMePKWyTNFbXHUzpF0I9R2w94GBHnuOSuLyBaEZL4iMWqi6ZV9IQu6J4f5kgEG8ORGVkSiRgrbyx1Pajvib9rr8N51dgsspeCdnkf5R2+bENRE/iD4rvHKqFsAoFUX/8LmojJGe+T0Azic2bjT+MDIyMmcbD805QMfp8etff6s3jicujcPGWzG/lTLe0WMXIXflpQsQl8AuC0xE+F3MGdEOMQ3HJ4x0BaqS/ZaWnChQ1VSkFONdArfehKGp1eEMohJ6TXjiZanwvlYjnhD7EhlaLX0gOQPIgkaNddw8UNEtCBCAPXqMQgRnEQoUaxXrak0KEwsWrwOmYRG4NBo1ItEJ9rQAB/xYre7TCC5fcRB09cwXYWEwA9sp/t9PnfH1nz+ZrWZfe8+ll16aCYK7D4wb5Tdxv/xGrzZ1WGlyvFCr1cF1cjA0vBCWLl0Ogwji+TydPnacw79XqxWoVGtQr9Wg3sBSPh8a9QYZU45jJh46pjGoBSdFO4QXjp4v5dYj9NABMAtSrwdgGA4wg0OjgXwHk47TXRAgXK5GENF0Rg8aQQe/I6LwbxAguGAYOBLSvBEeU4SQ8bsRNxDMKf+LqmhBJFMA6eaP954Y365LxL1CsQC2ZRP3olQuUVUEevj5HHruDOq+71fq/gN+ZF8b8Ny1sTF4+2zwrL71rdN7Q2/yB67N3kKZ7SiC0V3bYOuWxwBbqmKFBwI7/o3y6YYBhWIPrRNcW5jSwnI3jGyJvUa5vBgxQYDHeyo8+xQncWyxUiRLvdZz2bxkziPACWNMF2lJAZOO8KSWTQLHM5SxNkUD0tMVz/RIwZ6+qekURNRH/7D4t3o99cgpzYRpOwniKZiLTmokFQ3WFoD8u0444V/nRK353m7mk7vTT2o6zK43/fa35/1zFFYvj3zPRgtY9EqX+XMpGqM8csFGVew1/VH3yiWoEyinoD0jwMv3SN881WJOStn0vsi6AZCG9fV8fkKQkuSaVvBWHAB5WtPr3JPzQY9PeAO+3wDPa4DvIaD79Loo5dOkYNGzx/wuR746WtC4CYmcrmnZspECggkj8KmjNObQYhheuIysasypg5G5NVPofeeaNV96fLbMIGzRu3jxyFDQ2P0q7k283atOvbwyNTZULpUZspWHFiyC5ctXwoLhhVDIF2jDQ6Oo0fDIa63X6/SLOWjP9yHwAzKg0GgKcJOPYwm4IrpBY0zKe6JvPD5Hzxm95DAS5DYMjWMEhBjTBhoNIQn0IAh3YaFVHEOlpqJDAdVOC4Uy/C6TcvV4fNNAYwFD/SmgU4ifShGZJHSJ9IkiLKW9qkXoWAAShudtcDMZKOTzkM1lCeQajQZMTU2S0ZdxLMjnkWQXQ6XemKx4/BYvcq+2WP66VYfO37yvkiO/9qWTl0yUt/7aZP5huYwL2QxeG4PRXVthdNcWIsEJnglGQSxhJJMnH2vrCNMmYpzS6LMYu6RWm9YlkOGMUTCMfuVyeXBcFyxTpGRSb1566U1s8z20ZXqCXX9Pf1YVOvo63VPGr/l1GUVIwF+5/Cq60BxaFyCOBgoCuQ7o+FwwORWYY6idM/e8E04457TZFuV5Nva7OQvoV1999kdt0/8ahIGJVjWVqUkPVC9ZU8CZeMoS3NNctwB75R1PLyORuUm6ezrQi3+L4zQ/JiSZJ/Cw6XMyQrAn71xNmnQxTo+9ofnge3Vis9eqZfIc0s+J8yOPHBdTIrKDYWBRly5qz4UXSM0RAKBQ6CWg9xs18IMQwpjBvL4FBOjMtCNmOOuZ5f6C2blLTn2aEqTPxoLY2zHXrh3J8WDy8MiffEvYmHxDvTx+YGli3EVjpbdvAFas2h+WLlkK3T09NFZIFEQAU78I4uiFe55PRhJ64iiTi0AuCIYitI4/mIvF4U5JcamHjuOuAzp6z1hTXm/gfcOwLea4MaKCoVwDCjn07BE0xRRkEFJIP4oEoKMXjzlxNMYQ0KlffYTfYdBxBaDjOQkDAX8Q0ClML+OwCliUWIoCdvTY0WPFsHPGdSGXy4Gbccmpq1QqMDk5AXHkk9fuOlgB4QWTNX9DI7R/H7Ps1XZ24V/e976R8ef6Xu/t+zC98qWzV7/Kb0ycHnm1lzOIChgux2gEp5bN6IVXKN1gWlniR+D9Vh40ht7xRohqEezMppNeVVhaVb+kewZGSizLoSY7GHIXuXRJimwilaVM8b2OmxYZlLtCmtuTH2zi78yQfJ8O6Hppm85aV4IwEtVV05UkspCy2dVeowO7AHil1Y5nK0PtzPJinvmn97//nKv3pTnyfJ3LnAT0yy8/Lx94j/+7xfzXF/JZKGRzZFVTCAy99SYZ2JZ8uQbegkfU7JmrnFUSYtdD70kpmlY7mvxdLuoWtajEw1detMqla8I0eo1qAsStM0pbedMaOHAOQYAlalMUFkVvQhDhMD+qGNYizK5Am2rK6RdraG0qwcFxQ8++VqsSMCEgIID5IYdsvifu7Vuwi1mZPztO8beFvoHfL1p0zPp9vUYUS5XC8MGloVd+DfjlN/nVyWOqU7v7yuUys90cLFm6Avbb7wAYHBoi0EKQRs8bQRzD6BhCx+c0DgTiOM+wlEmCOMkPyzmmpUpaAV3tpaouHUPuYYj16eilCa+64SFQiLw35tCRt4aAmnNxnsZQ98RyRyY7AgkREqWHngC6iUCO9ezQBOgI3A4BuiizwpB7TF69TOEmtcTKy0w9dSrPQtlT0yKv3XEd0j/PZXME9n7gwfg4VlWUKCRfzKE8cADler1SbvA7/Nj9T+bOuz4MV923L+kTXHDBx3uCysTRXn3stYFfP5ZHwX6WyYrz+/qMvt5uSotUylMwuns3VMoVdLUJhNHbRoBSqT28ViGVrBobCeVFKv+U6pRimLGjm0OljchZsd0MGWHqJ6lGaQ2Zt9SSN8X4lbOcmvCJJoFizApTstnskLc9yd/r241QcpNTI0kbKG9cK0tTZWgyhSc+0wzsOrudqzp01YAFo3zg7GZG/o3vfe/nbn++QHRf+t45CehoYf/gkpPf1KiNf9aE6LAD9luZGRzoh8ATIVFSQGt4tAFT7pg2X7npqke9O5LKS+tgLyPzST5cAnBKjkvrz5Pac/2YwjGWuaYW4lzyujKok+B9U0nbjOCuWdnK+NBLTdKyPCV8oRstqnexbm2LMCtuRtVKiTxOBLBqrRpGYFSi2Nhp2rl7CoWeG9xs9w1OvvfhkZGL9+mGHlhqtmPH7QviYPIYCCpvCBvlVzbKo0tLkxOWL73x/fY/EJavWAHd3d20CSFgUyi9BcQ94iCgF46yuIKHQJEgaQjqm4G4HyKngcaQ7qHrgK48dPSiQwJ0IRLjBXjP8LOCsxBESH5DFTMxd71AeE/EcmeitE0YAwYZAGiwYTncngCdPHQ8OEqfkoeeAnoCTzhU0AAAIABJREFUKvKJ8tBTTx1BXQN2kkvFiggkVGZJUQ0ne6k0ReDO4wAKORtsC9n5NT5VC3bVQ+v60Mj+1rTn3WxZB2488cQTUe32ef/B/eSLXzxhflydPIDz4CjGwyNc2zy0WMwv6+ku9vR0dZmVqUmYHBsTxi6mVoIQUPEvmy9AsacPmGVRWkZI90oJ5WSvUeOs6TrIRasifHK7SDeVmfLgyb1RcCygmv6lIYHEVWWrTQNt8fc0kqDer5PoVD5e57ylzVv071QAroBeKksmgjLNDPek+QozOWf25hgyFxpW5purV480nveJsA+cwJwEdDXuV1551lBcnXrZQH/Pa5cuHT46n88sc0yjB7k9aCFj/rhRr8u8Z4MYyRgu9f2Acp/oaRHYSxYyeiyKOKZynulCE1ibhurFX8S+rnto4uyE5y+fyxNOwvP0Bs20VmH75Ms0QyBds+l001TqKBqR1NlrNbHyNRWBUIteNJYQCxpDxJjzxfGo1htQrjag4WGuNgRmZu8vFOb9pLt34DcvecnfPbB69ep9esFhl7ONG8cWsrhxFA/rr+VB+W/86uSqWmncrVarYDk5WLRkGex/wEEwPDwMrpshLwrz4vWGyInT/JDeOG7OBOTS06LUhCJQagtf3zwTA46L/DWGsUWtuSydJLES0b6XvPAIPXFRjCDSRenmiHMS84wC7EVaCPPtinktZgi+X6WMRD4WAZ7KrGJktSMAMzpv/A78txJFQUDH9zSdf6t1kgiKiHSNaE6CRoMINaN3rn4VuKOKHf4N193o2BhUK2XIOJg2sIDHHpSq9aDUiDd7oXNLbGavA7Pntmy2d/O+VPKIBuGjj/52HqvXlgVR/TDHhMNs2zmEMXiBxeLBjIPkwxiK+Tzkczko9vRCvthNBhLuKWp/wUcf55F8RKDHOYUkylq9LrUJNCNb8hdSToMKf2sBdblX6ADeZIxpN1SlU1rvsfLAUyBXloIwDxRDXzRTUYQ9FcnRy9Ra/paQ4tKJRPtNymqPYmaPMmaui5l9vQGZq7PdL7x/X4/yPZc4P6cBXQ001g0fffS8vu6cuSzrwEGuYxyUsc1VpslWmgwWcuDdwLkrNk0RLsWFpTZttfDwEdnFE5OTVIqEGzyWIPlkcSMhRpBiFJsTN86uri4oFIpEokHyS5qDTENpCuBFjbEQcUEvmNjn5PWhxKRgnYuyFxNM2nytJH+JrGZ8L54Peo14bhMY5qxW6Dvx+8XmiuchwqO48WJZGj7ijq6IXdVaFSqVGl2r5wXgNXwoVzwoVwLyApFdbVpOaDvuZCaTeSSTzd2RzeVuLha7H5w/v3fjq171psnnexEigG/YUJsXx1OroqD+Yggbx0BYOyJqlBc3KpNupVymEq95/YMk+rJ8+Qro6e2lcSY2egNTCwjikqHuYURH97CUN66qINJNL91AW92iNBXT7KGngC5Y7kJOVOTXRU25attLpW1YfBaJunVs9YnvpdJEeq+aV6quPQkKyFIrJGsJQKdSKmS5TwN0zKFjSFiWNrWKEyU7WGqUKiMwYXEj0YtqscUvzjtkgeMcRG8946IMqk1zFvPskxMTJNaCXjtGHLCXAIJ7NYDtXuSs44Z7S2y4twJ039/b2z32fHts6LW/+93vztVqE8ONaumwMKi/su5X/z4O6qsch0E2Y0JXwYG+3iJ0dxegWMiRNGwum4FsJkNjQE1cEMyUN06AH1J54+TkFJU4VipVMiaxARJ597KMUGgVmHSs+f39VGGBRpMYb5kuo1IwYRAIg1NEjkTZY0iGBO4tin+jyHpEfJUsfGWo4VxRkTrFq8GolOCKhOQ0qNlOoI/fKwMF0j8gwpvYu2Qaz3YD23anTNvdxAznbs6sWwzDuT1kvY++972nlZ9LoJwt39UB9D3cqbPOOstZuZL1OI6xwGLxcstkyw3giw0DFhrAh4DxeQZANwOehzh2OeMOxNyK45hhDhrBj1jMDY8Wm/4c82njExPkhWC4MZfPU+gRFxxuaNiRSW1u4t+iM5PyiCk/i8aCDOfiQkKyER6LGLDUzUkCuzQScPWQt0ciMCI3jo8iwivVl0jvW2zwuIkrUMBzcWyUrBT1zOVyCXbs2A67d+2Eqakp8L1GYrBg6DYIBdDEYCEBjrSpbScTOo4z4WTc9a5lP+Bm3AcybuaBjONsyHTNH+3ry5QOOeTV9b820KOxls9XsnHV663x6pDBo6VR3DiQxdELgTcOYGFjceRVur1qmdWqFSrrKvbMI9GXFStXweDAIDG1EVjwXuLmSUz1BjanwYiNRwx1ESYV0Rql062iMckiE2o+Wp2PFvKUm5siXwpAFx463gfaVGnjFfeGascluKumKjpniaLhsiIBQZ04EVyvb54pzCrIb+osRd5bAjqy3CnkLmRLUw9d+8BMu4nK62huoPLicE6LMLxQH1TAjvMfu5fhenAcl8AN34va9CLXXqaoQzHvgGMJ3ka5VodKI6p4kbE55O5jYLh3M8O+z7Cd9QCZ7bbdO97ff8hffX4hcJ9yyikZy5vonqqN9dQ8b3G94R0UBP5Bnhcc7HuNFb7v9Qe+72LDljgSKpXooSNfwHXx2oVBjWRBrOXv6umm/QCNH/wb8g0QkJFUiCWFOEcw8oPiTwiY+Ih7gdhjBGeD5mUguDCivl02hCHGPK5J1flN/A3HV6UH8f7QfSHgF+qEQnZYGf0ysqKcAAdTI4LVj84CrhN8rFWrMDY2Rg4O7lHkMMg0C6re2bYdmZbtm5bdMCy7bJr2hGnau5hlbzKZvZ5b1oOmaW+I4+ymQmHV+F97b5gtIP1UzrMD6E9ltAAASVKWNZkxDJY3jLArDL0uxqIuwzB6Wcx7gYVdccy7OEQFFkMeeJwHiHNxDC6HyOU8diHmdhiFNo+5hU4UNQMn9QT6IQkkrPziPF7AY/yMFnpvCdErHEBvCcO/uAEKj16Gz1Xfdi0fR96cLEFLQsGKva51lxPsddxUJEs5iyVIRTIeUJcaN4xyaQpGR3fB6OhumJwcpxApArwIN4tyK2RbY/gXDJtU0izHpbp127Yblm1PWaY5Ztn2Dtuyt5iWuc00jV22mxm1mTFumkaVm2bVMKxGJmMHJvJgwJHCEb6BmiaMRVaM4xRAHqy4yGLWFcXhAEA4ZAAbAvAXAeeLDB72Q+wXeVB3Qq9KDHwcMyQrdfXMg8VLlsKyZcthaGhICL+ggIryxmWpGZWbYVhdeeMYUk84FqKsb1oIUzbM2HM9sEBeAaTiAE2ALnsF4OvC4EKxEdGERSm+0WdbUjQqZaO8LsEebp7w+gagy5AKsMXa5+mAjl+DHjoZFk1hUnECeyiW0i5f89ZkrpQ8MzIg0lB8CvIC4JXRSyI5lQpMTIxTTtoyGHnuGJrHsDyGo6sNH5vchI3IKEfcHo0Z2wrgbOWGsZPHbDsznZ0Gh8mYxRUAq8y55TEWh4yZQpjCA4isiHFuWr4fGDwIc2Ho5cIwzvtx1O3XwwE/QKAOB30/XOSHwaIoiOYFvt8TBEEu8H0WBB5E1MQoABSwEtESLA3ERkYSxIn5n4d8oQi5PNbtO7RucF4ihwd/1LVTUx0VQZMpDHH/hfFHoW56pB1AK4eT97yJPyMsd4w4qlI5TK0oN1qlRlT4Hl+ndI1hxIzhemQhQ8EDxiIGLGaMoS0ccogDHjOfA/cZGF7EeYNzVrNMowKGWWLMKAEzpkzDGAewxrlhjTFsysTYuGlmpur1rsr27dsbc1kc5ilCUtPbO4D+TEbvCT6L1vtVV4ExseJiY/Euz4gi14xjy4xjwwyCyAComWEYG1HEDdfltNXW675pYa0QBGZ9csdbverUcUEYDMdxnOMc3DiObCSQcx6bPOYM1yB6VfWGD1u37oDBwUFZA9u6u7fw5XRinXYdKUs/JeWJkJvYOKj8KJMhUEdvQoXycBPBuvVyeYo22onxUWy9CRVizteT0JsSpkGAR1EaZMgz8h4wHGiDIXtFM8OIDMMIDMMMDdP0xXMWomuDzqnYXCgYiQ1CEXZsg3GHQ2ybnFsMIgulfbFZBg99Ko3CMiKMluCYZXMFmD8wAAsXLYaFCxdB//z5FCnBI1J0JWGpi/w4eT3kEUlvHD1yrRpiT1NBAJ6G8i0iH0kYUj4RPAuhyqZC34mHLiFfthwQgK44Q633UOzpwriTuXelHT7juWphc3w/vlfk30VNuipbQ48RfxpIiiOavCY72pSYVdeswbtG+0jPIR0bBR6tXrsCdvUo5iBGorCWPgbkOGCKC8EdS8KQjY9lcFnUlefI8fBQWx4afgiNAGv9OSAFIIyx1TsLYg4+ZwyBiJR2hc4SRjQ44zE3Y86NOIrdKIrsIIzs0A8tzwssH9NNmFKTvyjvimFmPAfRwU4YLgS45IWjUYLCMAXqlV4odEE2m6ccMR4DQ+k41zB0jmMhohSuAHEJ2mQwzTSO6v4lvIW0DWnzlEu3fFzWExNjROzEKADG1GhdmUSsQJWI0GCAJ+MzZtQM0xp3nNx/ZQr9vwYLGgwbyhk85NxENkdgmm4YmBA6cdb3bSPsMsOg0TDCYtEOJyby4fbtH4hGRticVXF7FqGm2Yl4Lr6o8x1PfQQwXHzwIugpeVPzIAqLYRwXYx4X4zAs8jjs4nFcjGJW5BC+rlGtvGzn7jHo6p4XZjPug6gtwlmcg5hnOHBcrQ4aBMC5xYFbnJMBwVKytVjo5AFK4hWBgQb8FPWV+S8M06HHlMHyoxzm/3JE8MF/Y2kSegq4MaGACIayK5USgT2qo6EXj/k/lJgVaQMUrgmFupYU2xCypCIUa9oYjsXSOLmxoafJOJ28yv2JRhjILxCAS3Xd0hCxbAsyGWxyUYSBgUFYuGgRGT7IX3BshwA3pOYyotxMpDQEiFO5GQG5Yh6LMj5VrdBKGBJ3WQWtZ7rn0g/HmvOIBEd4FEUNxpjvZrJZ27IdhAHMXQtyGqZJ4oBzHohbIdTi9GqJVoITGQUIRHGE973ZghdeFn4fVaGnO0Ez8NJ9FrICeCzsqW45julgcxYF6JQOCIMo8P1qHIeGYRhZ07JMMtSk8ImAa01GVA7PzJ6EZgSQQYGNfbAMT6SQKPerQvQyTE8594yccwyrDTwolXB+TVFqhOrsbSyXw1+TfgVRCyMckSCdoQGXEF1FSiok4JeVCZL/Qsp8OE88JIF6gICOCnuieY5AWsVfwRQVnlcmkyPPu6urG7I5TK1lZVVEANVqjSINeJ44x0R43JKphjTVlijAaWMn8tkqIpJiJL4m34/3FzsrofxlAMA8zgGJqXUOrI4fDsP4wFJpMttdRNnm3MPMMH/JOIwzg5fAMKdMxsox2BWTGRULPWvDmJwMFo2NjIykQhVPfVvrfOJZHIGOh/4sDu5zdehLvvWpAxpe5f/4QbjAD6z1br54Va9lVGt+I8MZuDH3syzmuZj7RR7xfMTDAo+gCCwuxlHcAzzuBgaDwPnBURjuHwSRE1JYXgG69DE1R1NlfwX5ToZE0XOXAI/5fLT6Mf9JUpjUsELUQ1N/dQ/z0WJDQ3DHvDyxd2tVCaSeDGUrhToJDZgGkExapWOti5cg+xyjBl1dRSgWu6BYLFIkAQlH6NWhx6NIQGhIqJA6hjhV7lEAuPLGRX0wscZ1iV55c5sBvQXIk/ESr8dxiCp8PAi8UhiGj4RhfEfM2V0xMx+3mDlV7On/W9fhZ0Icuoxx9JAeDWLjmjiOb4tiGIvRigGRq4Q9bqlozKAdEL0kCr3PAZguup34/TRePPKY6ZxlW/ZtsQGmpY4nDysf0q8g4wgrgKNixjYPc1zjraYBh0Ux2JiTD2Lr0tLExCVR7Dtx5C8Hzg83GD/SdqwDHMed7zoZZqGBp9VLK5tn5pR78yRTXjuFliWYI1FMkbFIDCfJw6PULQIp8j1smeuXPBZppKncciK7mtT+p13RkAORVCmEoougYJgLkBeCOiZ1P8tkkbuSI68bwZv4JuhVy8ZGaDrgZ3BuIYGtir9VMcdJFZA65wnDFT1yxX8RTHGtnrsFzCl8b3C0ojYwZt4HBtvBDGPSAGOKgVHiJpQY8BIwq24wowKmUzUNXoPIrluG7cfcMGrcf71jhEeZZlwDZv/nmk9956bnas/qfM+zMwIdQH92xnXWHfX229fad9752GBYmnhto1F/T+A1jkFgV41Vkm02CePqYWRRqqK8KFcSXxDMEdgRSHGTxddVL3VkxRJxjzxx3WsVgK+afqjnSWmfBHT8nJLOTEOyqtZZknnkXRCEsFhWJwiyIhEVJXlIeeFi05aVA1L4RZUWtjiz00oKm4CdrB3ZMCWmkC8PfG8ijKJ74pj9AQznT7aVXwfFo8b1XOGFF57bF1Ye/nK9tOsQA+Bayyn+pAwHPfp08olfHHnn30Ze5T9ibmDel04fvX4GUc2yc/9wxtk/u+4pT1LO2dmfOX7YYpNvgdh/a7bYVyt0Lz/jvR8++yF1LEwznX76cV28um0/FoevZhC9zrasIzKZzHw3k2OodKZIfMlnmoiCaapdpH/0kLwsiZKqhckckHLDIs+rSuQQ3EXeXXn4yJ4WaocYiRIVJ6ryJBH8oUoWIberFBCVuAmJKCGbm6JI8rkUW8IxxpSMIE2K6A4aiWgY4iOVuQahkEnGtSLZ3ERQUxUlxPxO4+mt/AacUgjkBuORaVn3W27m8my2+EvIHLrlpJNO8jvSp095RrfdBzqA3na39Jlf0I/Xjswv17a9za9X39fwvSODILJFHlfiWNIkRk0fbdOV3jMRnJAFK0uSENwx96nYsuSRkGoYAr1gzQoilgy7KynLJqUpcW2KLK5y0ynYi1pvVconNmwhrYqCN7ihItFI1IqLUKvQ2BZRAGr3Kst29jaKewqoK48KVQeReY2NxcIwvMeP4DrTyPwuzPbd/+UvXzW1t2Off/6abKk04QIsKz0dIFfHPv8L73q916j+IoohK1qdCilX0+B1yym+/VMjP7r2mcyU8z7x/+dhcBA++cmvVPd2nLPO+nChPrbuQB7UX20Y4esc2zrSdbN92WyOITGSyuwUcUMDs+nHnM4JSYCWQFyU6zUrp2HKQLSblTNHEbvkXMP2pcKoVMqHYn4JnoBMXVDqhioKMBQfibJR5cHjc1GuiixzVANM55PinqTcANkyVZajUZmqqOdTp9eU7tZz5dS9zeCRZZjrmO1cls31XPWx09Zu7oD4M5nF7ffZDqC33z39q13RpRd9csjzSm/zvcoJgecdEYSRhR67ahClM7qTL02ihDK/JxtIKG9aMZnJQ9fC9QTokvkrQqqpdGjCtFXbMjm/WvtXqYGOzH3MOSOIi803lVhVoE3A3lJipsvrzrQgphPbWocYTwhz3UiQqgWe13g8io3fM5b5T17suf3cc3+BLN7mkMZf7S5NP9AZZ3ykL8d2nGYb0SeCEIg4iYYOMqyBh7zcgK9E1vC/ffWrF48+i6cx7dBnffgdhbK/7dCY195imfC3Gdc9uFAoZN1MTvT3Tn5UQifB4RnwXWXn9T+lRLAkXE3euKjqUGx/ithoio+UDpHWqgJxxVEgMKfPYrmgMhhFHwN1HHFcZWwiv0NEnRCwVeSK6skVG11Knu5p7FW0R6SWpEdumg+YVuZHZlffT0899cJNz+V8ei7nSOe7ntkIdAD9mY3fnPj0D9eeuaBWG32bX6+8Jwh8BHYbCc4C2GfGqelksRTgVQ6cxCmkV94K4nqTDwHoItyqS12qmm3afJMNW+lfC6GMJuDXjYAZrJGUXLY3UptypgR7HRv7BEGD+15jNAjCW2Kwr7ayvde/4OjMpuOOuwpVhJ6zn5GREas2dfc7a7XSB1lYP8KEwG14AZVFYbQElQ+x370fuz6zCndm8t0X/d0b3/vj57q+F8Pyn/zk2/vDyW2vNMF/k20bx2az2cXZXIFh/plqopu89gQtU7rhNIe9pWwj2dlE6oOAWmsdrIiNCtiTf5PxI8FflgvqgK0Dv6QNinIxSYhTddtCJU1432It7GGrncF2UaQ99MgNZq4z7cwVTrbnZx8//dsbO0D+nC2nWflFHUCflbft+Tlp9NiDYPLNXr36zjDwXxyGUY6AXWsoM+3M0miiQkLdmU+fSwsgCTM2dWOiHZHemxgKEpATP03XvZdgkAZa9zBeOm6r53vRwE6aVcSoFIgs53rd8/x1MTN+Y7Lsr+2+Vfc9nzr12Ke7Orbl1+WJnS/bvWsHCZh4Xi3RS0ci19h4iULGhWIX9A4svnlwyYv+fs2akcnnZ0YBoBFS2fHHA6Og9Dpg/C25jH1kLpfrwlahWNkg+Ohp3brgJuDZKlNS28ISI6D5atQ8SOr01ee13gmp957KLutGAH1jYkSouSh0x9OJLZ7PdBpNZm/LxEyOgAx1Ii8ClmuuM5zsD1232AmtP1+TcxZ+bwfQZ+FNe75P+Ypvnd5b9iaODYPKu0Pfe1UURj0JsCc7l9hwZ5xgrSC/lwtSZc7TPf7pH9KdstQE0PZb9ZEnCH7rzpQiKXGegHjkBf7mOOLXx+Bcnc3Ov+Ws836xe1/wnNDzveSiNe8qTW7/WGl816G+33BRRYyIYZKjgKVSzDD9vv4F6wq9Q+d/8OQLf7QvnDvemtNP/5fecHTDETF4b7MsDMk7yzKZnOtmskJbQat5bw6wNNf6px6xnIEa5yPNpzfx7ZrKM4WmvrAQBair2YSh9WbQVuCtZrs6fiuot045SsAk60Ao/xkGqxmWebtlZa8wCl3XrFnz7W37yr15vveczvc/uRHoAPqTG6fOu2YYgSsvOqswHuw4MvJq/xiH/pvCKFgakxCHLkrTiqJqyokdLQXqPaGscJ2nTdRERnXmWzP9/S3v28PXiXCncNNRIETkxeux7/s7oyj+Mzes35pG8Y+LD17y+IknXrxPdPvSrwxB/cILP7usvPOBfy9N7joS2dbIH6BqAqxvt2wodA/cMW/hoceddNIXHt8XAQO99qD854VeafwlUdR4veOar8667uJMNmdhqRgyzJNoSeISN1uPFO7WyHAp4KoPCBKdzqJPwTmdv02euR7m1wii6oi6kTGT4dBsKApRB4OhiWBsNyzzetspXAW5vhtOOeWCfar/e2fzmz0j0AH02XOv9tkzxe5S5W03rfKDiVeHof/WOApeGsdxD1boqHD8E4UhNb9nutY5ujOJR9M6ZZVoyfRs/kyTW4vYauMpcvQiF48SYh6y1CPf93dHUXwHMPN3zC78cf6SQx865ZQL6vvsjZAndumlF/TUx+/7rVctvbTWQCY/epaiP73rWuBkird2ZZa9YfXzGGp/smO49gMfsDfYjy33g+orAby/tU3jJY7jDrtu1kLhFgR3wXZvPqJuNiYmZQsgt55DE6DrIfYZPjdNjlmzW6fNRDl3pQlB3jhjrGIY5r2G5VxjWdlrFu63dN1xx31OaL12fjoj8DRHoAPoT3PgOh+beQQuueRTRb9UekHsV14Thf7/F8fRCziPeoBLmrcKY+qe1QzOc+uGrABf7K1p8ltlM1uEbZvAWte1bsrFkzKeVGzDphK+5wW+vzWO+Z3ArOvB6rpxvjvw6Ce/8sO9lmbta3Phoov+bYjVH/qNXy8fQYAeoWhKRHKyCOhWpnCXXVz2ho985HM79rVz39v5fOMbJ7lbHnxghR9MHWlAfKxpwN84tr3EzbhZFBRCURfkCShPuDVv3QrY+ne1euf69JzueTeX2rV6+uqzqZGaiCFVmWE8zEzrj4ad/a+iO/C/Hzj1K2P7YpRkNs2LzrmmI9AB9M5seNZGYO3a07rj2uihQVA/FqLwpXEYvoDzeBBlaEV+snn6zVgG1wr2+i49A4GthW+UwL+UqUuU6gQ73Q+DMByNwvDhCNjtnJs3OWbX3QP7rdpy8snf9J61gXmWDvzpT793aaW087g4DF/RmzePNaFRqNd9sGyX6v+RyOc1qhCxbLXqO39gzLqx0NPz0/PP/+nmZ+mUnrXDYli+Pn77cFifOISx4CWGGb/EtsxDbNsecGzHxRp3lKAV7WIltLbKGJNd2EyuawJvicyJx93y+ekXp2ZfAuAovTrGmPkgM+0bbcu5AfLz7pqc7N39TDQGnrVB7Rx41o9AB9Bn/S2cHRdw5ZXnZyc2PbjUD7xD4tg7ivPwhTyO9wOI5wPnBRQya3KtZhIoT/uNNF20PokFmUnVCAslMJRcjeMoiKOoHMcx5sIfjTncy5l9r2m5D+TtpRtO+9La0mz3lC44732f9qvjZ0+OjwKPfQi9El071vij/C2OxcTEFDQCFO/JgJstwPyhpWd+9vNXfHF2zKI9nyUK3YzzycXglQ/kEBzGGD/MNtgqw2TDpml1G4blGobBSOmNvPi0rGyP3rj2h2mgruWQxFSljmMVAeDGJoNZd4Jt/69tuvdCLr/+pJO+UZ7t82u2z5G5cP4dQJ8Ld3kfu0Ykbl188eeyQXl3P/D6cBz6K+Io2B+AL4Y4XhDzcJAx1sV5nGeAbWfBYQCW6g0jerEK5MasN4/pJ4jj2MPfMIoqPI5H45jvCmO+A7ix2bTsxyJubLTt/DbIdY2OjPwAG1W0zQ+O6RXf+/i3co7/Qa9WhjhmcPv/3kF69ke96EXw2GOPkZgK6ohPTU5CoZCDnnkDkOtZ+J0TT/7Wh9sNbNau/YC9YcNEj+WVhnkULo55tJLzeIVlsiGD8UHGjD7DMIuGwbLMMBDsbcYM7NxH7WuUHjFjjCraACBCWXaGTU6AYdeXScaMUWDGDoMZW8GwHzNt6yHOc1u6jOLuEz715Uq7jWnbLJY2vpAOoLfxzZ1tl4bd5bq6utx8vDUfm9VC3YvyFvPyPGRFZrJcFIcm5+AwHtucQYQdyIDzIIoiP4x4lQGv8NCqxoZb7bK7y2N8HvZVDubCxrp27Vo7bzzwo5zdOA57b2M73Ztvvg0WDC+Eo1/yUrjxhhtIohRbcaJFslW7AAAgAElEQVS+eCGfhWJ3D9iFgauMzJHvPPHEE/c5xv6zMX9xnCYnb8vUanGeedUChF7OsM0842bRdgyXGcxmjNnY8JSZLDS4EWAPGjANz4yMCmdmhRt2xcxbZdftq/b2Huw918I8z8a4dI7ZHiPQAfT2uI+dq5jjI7B27dpcwb7/l3kzeB2yqcuVGtxy659h0aIl5KHfdONN1CAk47qkM5/PZaHQ1Q1uof93LLvwbSeeOIJeZ+enMwKdEZjFI9AB9Fl88zqn3hkBNQKXXXZunx1uv7Zghy9CHfzxiRLcdttfYMnSZXDEEUfBTTffRA1EsL0t9gzHR1SLc4v9t2d7V7z++OPPHOuMZmcEOiMwu0egA+iz+/51zr4zAjQCP/n+2YsBdvwhb0X7YQev0fEJuP32O2HpshVw2AteADfffAt1mcvlcxD6HvWqLxSL4BTnP+wUl7/2hBM+M+uY7p1b3xmBzgg0j0AH0DszojMCbTACP/ju6UdljfJvcm48gBSuXbvH4a6774Xly1fAAQccBLf9+Tao1+pQLBaoZWw240I+XwAr27ODmwNv+Mia8+5qg2HoXEJnBOb0CHQAfU7f/s7Fz/YRuP76EevWW7ceAcH4vw71un8/vzvHqpUK1L0I7rjrXliyZBkcdtjhsG7dOmoba1km7Ni2BQwjJhnY2CzEAc9e4xT7P3/44W++s0Pwmu0zonP+c3kEOoA+l+9+59pn9Qicc84HD+X+xEmM1f/eZd5CCCoQelUwIIYVK1ZCpVqDWr1BpWvYi9s0DKhUKvDYo49S+VoEFmQLfWA4BYiN3GbDyl+Tz3ZfNHLuD++b1QPTOfnOCMzREegA+hy98Z3Lnt0jcOmlIz07N93/U8Yrf5fLGGAbEZQmR6FWnoJc1oWDDjoQchkbtmzZCPV6DeIIe8Mz4MyCnbvGoVL1IAYTsvkuyOS6IOQmeFhlbRb+q3fw8P97xhlfmpjdI9Q5+84IzL0R6AD63LvnnStugxG45JJPvSgobb12+cKevsrkLti2dRM0GnUwGQPHdSCbcyCXdcDAjl7onZsmSe2iFOxUqQblSh0wNI9tb0XbLxdClgU3PzDWt3D/N3z841//SxsMU+cSOiMwp0agA+hz6nZ3LrZdRuCKy894ox2Xfr5ycX+mPLkbNmx4DMIghKHBhVD3Q3jkscegVCpDb08v9PR0Q1dXF8zrm59IwD7yyCNwz51/JkE0w7TBdnOQK8yD7vmLPLc49H8+9NHzf90uY9W5js4IzJUR6AD6XLnTnetsqxH4yWWf/gcLpn6aNUMn69pgmBZ525VKDW6+5VbYtGkLrFy5Cl75qldBLpeDbdu2wdat26Cvbz79+6677oSJ8XHo6ipAPp+n31yhC5hTDGKz558+9NGv/EdbDVjnYjojMAdGoAPoc+Amdy6x/Ubgiss+81oznvilFdXzPA6p8Qq2SW14AYyNjUOt7kF3Tw8sGFoAhmHCzp07Ydfu3ZDL5iCTcUn+1bYskoLFX9OygBkWREa2GrHut3345K/8vv1GrXNFnRFo7xHoAHp739/O1bXpCFx22VlLTG/sVywqHw5xQKQ3BPQw5BDFMUQxhwj7oMei81zaVha7jGFendEvysRyjoQ5DqaTBbC777Ot/re8/6Sz17fp0HUuqzMCbTsCHUBv21vbubB2H4FLv/PJ1weN0QvqlbEDI78OjBlgYHtQMCHmQKCO/b2b+sxTD3kJ4gj8UQhBEICFOfRi/0NOoW/Nhz56wbVzoaFNu8+PzvXNvRHoAPrcu+edK26jEfj2N0/+fGVy62cnR7dB4FUAeAQmUtsByGtHbx2Jb6IPuEGeOL6GBLoQe8WDCZl8N3TPG4ZsYeCcT55x8WfaaHg6l9IZgTk1Ah1An1O3u3Ox7TQC3/3amYMT5UeuGphXfIVfr8KO7VvB8+oE6pgj970GRDG28QbKkZumRaAexwBBGIFp2uC4WXAzeYiYDRG4fyr2rTru05/++s52GqfOtXRGYK6MQAfQ58qd7lxn243AN857z2mxP37OUYcfZK679054/LHHwDZdWLx4FYxXG/DQQw9RuL2ntwcWLVwEPb29kM/lwPd92LT+YZgY3wFBGIJp2QBGHsDOR4XeRZ8558tXfantBqtzQZ0RmAMj0AH0OXCTO5fYfiPw/e+cenBpcsOvlg33rhzu74I//ve1UClXIG9kYMX+h8Ej23bBvfetI098v1X7w4uPfgl0d3eTlnu9XoeNj66Dxx+5Cyr1EAzLAsspAjdy4OTmPdwztP+bzzzzoofbb9Q6V9QZgfYegQ6gt/f97VxdG44A55x955vvP9sIxs98+dGHw0Pr7oAH7r8XkLM+3DcEKw85Av5y173w8MOPUp582bLlBOgoLoO59EajAVs3b4T77r4VarU6xMDAcnIAZh7AykFX35LPjZz905E2HLrOJXVGoK1HoAPobX17OxfXjiNwxaWf2W9y4tFrli3o3m+/ZcNw3bVXw+TEJHVPO/SQI2B46X7wpxtuhAcefAjCMIL+/gF42ctfDgP9A2DbNrHasS79zttvhqmpMQAwwLIdAvSIuZApDjw0uPiQN3/sY+c90o7j17mmzgi06wh0AL1d72znutp2BL6/9qNrwvrOr7zypS80Jka3wo3/89/g+wHkcgU4+phXQzbfAzfceBPcd9/91DI1m83BMce8DFasWAGZTAbiOILxiQm4644/w64dm0nLHcvdTDsHEWTAcLp4T//yU8/47KUXtO0gdi6sMwJtOAIdQG/Dm9q5pPYdgSuvPLe/tPuRq3ty/JhXvexFcNstf4T7772HRGTmDwzB0S99NQQhh1tvvQ3uvudeAnpkuB915JFw6GGHQSFfoMEplUpw7z13wpbNj1KhOrLfTTsDMctAbGSg2Lv4pnlDR7z1ox89E134zk9nBDojMAtGoAPos+AmdU6xMwJqBLApS31qw5WH7r8kv2rZQvjddb+GTRs3QBwzWLnfQXDIoUdRJ7W/3H473Hnn3cRoRw/8oIMOghcffTQR4zCPjp3W1q27Dx59+D4wDXwL1qo7wI0sRGBDpthf7Rtc8c8fP/WiTpOWzvTrjMAsGYEOoM+SG9U5zc4IjHBurPj+SV9j/vhJr375i8GAAP7wu99S4xXbduGFRx0DQwuWwMRkCf7yl9vh7rvvIQ8dxWSWLF0KL3/5y6F/fj/l0ZHp/tBDD8I9d98Oro0hdwMYs4CZGQJ00y1C7+CKi5etfMOHjzvuuKgz+p0R6IzAvj8CHUDf9+9R5ww7I0AjcOWVX1xVn3zs2r6iufIVx7wYxndvhxtuuB52bN8OPb3z4cgX/Q04bg52j45RyP3BBx+mHHocx9A/MAiveMUrYOHCheC6LvieB48//hjceutNYJsxuK4NwExghgucIUEuAz39Sx7qGTjo9R/60MiGzi3ojEBnBPb9EegA+r5/jzpn2BkBGoGf/fiM473S1u8duHKRddjB+8O2LRvhL3++lbqoLV6yAvY74AXkkW/ctAVuve22/9femUBJclVn+saWkVtV1tKqLrWWloQkQCwSIOEZD+CRbbDxeGyPx2Ls4w15zAFblhBCm0fCKnkZG/AII5ZjiaVloY0Wtgcf2/gANkgWjJEFBmO0dmvrVq+1ZVXlEuubc+99LyIyqxpI8DmK6roFqazKzsh88b2M/N+97y6w79n93JwFFIyNjcNrXvMaOOP0M6Baq0EcRfDsvmfhgX+8D+KwC81mjVqwWnYFwELXuwfNydlwcuaMiy99+/vvkikQAkKg/ARE0Ms/RzJCIQC33HKLN1F/bFfan//FH3jVy2DH9hPguef2wbf+7ZuwsrIKp51xNkxNz8JyewUefvgR2j9fWFigKnCu64Jt23DBBRfAi170Yup9niQJHDx4AO6774vQXlqAVqtBljsKumV5oGwXqs0pmNp+xm3nvurn33LhhRfGMg1CQAiUm4AIernnR0YnBLS7/aaT0u7ezzYq0Tk/8KrzYKxRg8OHDsKTTz0JcZzC7I6d1M/80MHD8NBXvwaPP/4E9Hp9GG+1oFatwcrqKrzoRS+C8857BbRa47Svjrno9993Hxw4sB9a4w0SelwAWDa7373aOExvP+2RsenT3/CWt8ztl6kQAkKg3ARE0Ms9PzI6IUAE/vLeG98YdA7ce9K2sQa62yueC8vLy3Do0CFIlQ2NZgt6/RCeeGIP/NNXHoSDBw+B53pw0smnkFAfOHAQZmZm4PwLzofpqWnqwDY/fxQe+McHYO/ePdBoVGGi1QKvglY6dmZzwPUbMDlzamds8uSfe9sl7/07mQohIATKTUAEvdzzI6MTAkTgL3b/9u8kvfkbzzrtJDj91JPAtiwq4dpur0KcAnVQW26vwle/+jX46lf/BTrdLmzbtg1e+MIXQaPRhCeffBIUAJz/qlfB7Owspa4tLi7CAw88QE1cqr4Hk5MTUPWrVGQGLXTskT657SRoTp54w29e9oHflakQAkKg3ARE0Ms9PzI6IQC7du2qtuqPfNKJV37qhS/YCdtPmKK67WEUQ78fQBDE0AtCssrvv/8B2LNnL+WVn3nmWfCyl70c6o0G7N27F44cPkL56Dt37oRKpUKC/uUvfxkeeeRhqFQ8mJyYoEpyDqaw2S4J+sT0LDSmdvxVY+z8/3HxxRf3ZTqEgBAoLwER9PLOjYxMCBCBu+9+946ac+SzPvRf8oLTToGpiXEAZUGEgh6E0A8i6PYCeOyxJ+C+++6D+flFEvHzL7gAXvbSl0Gl4sO+/fthzxNPwAkzM3DWWWdBrVaDpaUl+NIDD8Cjjz5CAXETEy2o+j4F0Nm2C5VaA1pTM9CYmH200ph9veyjywdSCJSbgAh6uedHRicE4FOf+v3zvXTp7+pONH3S7AxMtMbAtmwIQxT0iER9ba0LD/7zQ/CVB/+ZrPbZ2RPhwgsvhDPOeAFYtg3t5TY8+uijkCoFLzjjDAqWW1papD30xx5/jPqkt8bHwau49Nqu50G9MQ5jk9ugNrZtwXYmfvxtl77nIZkOISAEyktABL28cyMjEwK8f37v3E+6qv2pmpP42ybHYazRoM5q2BoV3e39MISFhWX4whe/SNHtuJ9+9tlnw+vf8GMwu30WK7/Sfvu+Z/fB/MICdV+bnp6CxcUl+Mf774Onnn4axppNaDYb4GKTFteBarUGzbEWNMenwK21AnCbP/cbv3WTlIGVz6QQKDEBEfQST44MTQgggU998nd+1YeVj3tWZNd9Dxq1GkWjY9tTFHW01Pftfw4+//f/AIcPHaECMZhzfuEP/zBMTk4RROx7jlHtGO1erzdg27ZpylO///774eiRIzA21oRq1afIeLxHl32jOQ7V+jiAW0sTe+x/XnLZTbfJjAgBIVBeAiLo5Z0bGZkQIAKfuuf636jA6oftNAAHUvBcB1zHI+FWKOpxCk8+9TQ88KUvwfLyClnvr33d6+A1r3ktjI+NU+nXhcVF2LNnDxw9Ok9pbDtO2gEL8wvwta99DYJ+DxrNJlT9Cu2h4/56rV4Hv1oD2/UhtiqQwtgll1z+vg/LlAgBIVBeAiLo5Z0bGZkQIAL33nXdb3qw+iE77QMkEbU7VQpIzJWyIFUAhw4dhscef4L20jE97RWveCWcd955UKs3IE1SePbZZ+Ghhx6CTqdDVvuOHTug1+tScRlMYUOr3K9UwPcrUPE8cDyPctHBdknQldW85JLL3y+CLp9JIVBiAiLoJZ4cGZoQQAKfvOu6X/XSlY9bSc9GQVdpSlZ3nCjqg443DIxbWV2jWu5xnMDE5BRsm95GvdDxZ2FhkUQdf9ACRysdf7AELJaGdV2H0tUcGxPigBYJCpPjsKWqU01Tq/nrl15x8y6ZESEgBMpLQAS9vHMjIxMCROCeO6/7aTdt74aoW1FJCCpJqXRrkrKYG2HHRixJmtLjaMGjNKO1jr/h49h5DSvE0f/wnm6Ysm6Bjd8EeMPXTbhDmykuA249TO3mm95+xc2flikRAkKgvARE0Ms7NzIyIUAE7r79XT9gq6XPqHB1Mgn7kCYJms9kQaPuspCjVa2yv/F3laI+Y681err+Tw4VxZzkHkWdfkMxTyCOI3pNx61QLjq4jWWwJ9542Ttv+ieZEiEgBMpLQAS9vHMjIxMCRODOO39/px0d/nzSb58Z9TqQxCGoVOma67iPbpOLnG6pYnc53eu9dq3maLUXfzJB12JOVn+CLvuYFgsYSe/5TVBu40mnNvmjl176x0/JlAgBIVBeAiLo5Z0bGZkQIAIf+9i7x2r2gb+Ke0v/OeiuQBwGFOhmWTZFumNVN7LWtaCjcHMfdPKg61uu5uSOz6588zitAiBNE7LS8TmuXwO3UgflNr8Yqqmfuuaa96zKlAgBIVBeAiLo5Z0bGZkQYNtZKevO2674cNJbfFu/04Yo6EMSx+RCx0Yqto0R6TakWsDRDZ8JOcm6Ra53dtMbAacNc76R6Y7WPB+I++24QKj4dbAr6HJv3nL5Vbf8hmVZQza+TJAQEAJlIiCCXqbZkLEIgWMQuGPXlZfH/YX39VeXIOitQRyFZKWjqY1ijqLNe+noNkdL20g3Brzhv3PQGwbAUbicDoDjBQNHzdOuvIWBdBb1RK/Wx8D2x0C5rcuvvPrD75fJEQJCoNwERNDLPT8yOiFABD5x2zX/Jekv3NtrH631u6vkdsf9brK8MYo9wTS2BOIohjCKqHELirpls6BjPXfMN8eiM9h6lYWdA+nIxZ6iC9+iNDd04TteDWrNFjh+qwfOxH+/8toPfkamQggIgXITEEEv9/zI6IQAEbj99utfrHpHPt9tH9nR7+A+ep+i0SknXYsyBrNhHno/wJaqAQt6lp5mg+d5UPF9cGx006MbHvfaUxJ/XBiQ4HsVcJwKeH4dqo0JcKsTBx132+uvuPZ935KpEAJCoNwERNDLPT8yOiGgBX1uRvUPf7bbPnRugPvoKOhRRClsHJ2eQBTHEIQh9Ht9EnUKnLPtTNSxBzq2UsVCMuRaV1hYJiZBxx/HccHzKmCjoFcbUGtOglOd/Hpt/KQ3XHbZHx6VqRACQqDcBETQyz0/MjohQAR2776p1lvZ8+f99uE39taW2UIPQxLyVKXsckdBDwLoGUFPFfU2N/vmaKH7fpW6qaHbHQUdj8GbEXS00FHQ/doY1JpT4PgTfz1z8ukXXXzxXF+mQggIgXITEEEv9/zI6IQAEcBI99s/dtmtwerhX8fAuCjsQUSCHlPOeWahBwF0UdD7QeZGx6A5tOJx/9yvVqlFKgo9uurRymdBt6gHuuuyoGOXtWoDLfSpW6++7mNvkwh3+SAKgfITEEEv/xzJCIUA3HzzzX6r+eQH486RX++tLEIUdCEKA6rbnrnco5hc7d1uF4IgJAsc98VRvPF3THHzfW6RisFyeFwURrQYQNFHwUdRxw5rKOh+fRKsysRH6uPnXnrZZZcFMg1CQAiUm4AIernnR0YnBODmmy99AcSda6Ym6z8H4dpkp70AQa8zJOgpRHFElnmv19OCrnSeukPibdsO4D467qGzyCtaEGDwHP6Ngu7QzYdaowVebRz6ibu0uLh2r+u33vPe9/7ZXpkOISAEyktABL28cyMjEwKwa9dVs+35/bvSpPvjrWYdJpp1SKMQVtrL0Ov2tIXO6WcY3EYR7v2AAuRwXx2j2U2ldmyH6nouW+2Ym46pa1Q1zqS1YbAcV59zKzVIwIHFdhfaqx2oVht/N3vyKW++7rqPHpZpEQJCoJwERNDLOS8yKiFABG7/6GW/vNre97E0CTwHFGybasELzzwTkiiB+flFWFnrQa8XQhBGEASYf55wx7WEb1zPXXdfy/LPUcC5TaopMoPpa7gfj3vqtDAIYwjiFOKUC804rh9t237qr/3e/77zDpkaISAEyklABL2c8yKjEgJE4JO3v+P6zsr+34O4R81QsdZ6vepBa6ym979tcNwqOE4VltodeHb/QVhd7YJXqcL27duhVqtTgVd0xXe7PbLOm80m7aWvra3Awef2w+LiPCgVgW2x+Kdgg1tpkOsdxTxOUqjWW7Bt+87fue6G235PpkYICIFyEhBBL+e8yKiEABG47SOXXlZzuu8/eXsLpifGYH7hCOzd8xisriyBbWHt9QRcx6Z0NN+rQTdIoL3ahShWUKs3odEY06lquG/uUHEZ3C9HSxxf4/Ch/bDcXtalYlG8sb867q87YNkVEnVMYWu0ZsDyWpdeP7frgzI1QkAIlJOACHo550VGJQSIwE3v/uXzrXj50zOTjR07T94B26YnYG11GQ4e2A9LSwuQxAFUPAdcG8U4opx0KvdKJV8t2g/3MAjOcbneOxWTwWC4FMIwJst9dXUVFhaWodMNIUktANsDz6uTkFdrTbCcCqz1kwPgjP/X9/7JX3xNpkYICIFyEhBBL+e8yKi2MAHMOb/11ltdgINeEASNI/sevEZFK2+fbFbd8WYDxsbGyfL2KhXAQDf8WV5agoMHD8Li0hKEUQhjYw2YaE1Ao9GAWq1GLnaMYMdKcXhzHA+iOIGFhUXYu2cv7Nu/n16rXm/QczFeDkvLdnp96IVJ7Nen3v/Cl7/i3b4/3ZmcVPFFF81Fkpu+hT+kcuqlJCCCXsppkUEdjwRQqO+9d85bWurXgmBhzI6jVhonU5ZKppUKT7AApgHSaaWSKZWmLbDSlq1gLE2Syfbayhm9Xt/1XQt8zwYLbG6i4lYALJeC4jqdPt2jS316ehtMTk6C5/lkmff6fVhpt2kPHsu7omhjIBxa550Od2+joLg4gCSOKAUuiBX41RqcdOJUPDMz9aRl2csAsGJZ9irY9qINTlsp+6iy4ahluQuJchZScBYdqC3bjdbagclqb06E/3j8KMs5lZSACHpJJ0aGtTkJoGjfdtuNfriw2uwm7RMg7W8H6J+kVHKKpZJT0zQ+0UrTGbBgCiBtgVINC5QPoCqmqymdue6GxvfU9xR6QQxH5xfBTmNwsXRrmgBgD3PqZQ7UmAVvGNmODVg8tMSpbrtNdd2pgIxtgaPLweLfYcjBclgDnluu2qAsB1JwwfZq8PKXnALTk1WqRsf9000SHDVZpf7qFlhKgRWBgj5Ydgcsqw1gL6SWfcQG56Cy7OfA8p61bGe/nbiH0kZ1sVqdXXnzm28IxMrfnJ9zGXU5CYigl3NeZFSbgMAtt9ziwerjrW5y5IQkDk8DiF+k0ugsSNPTII23g5VuB7S0QVUBlMuNTrVYmxQyzAFH0dY3U3ddP9EcQDQw2nxp/gikYQCOZVGKGqaqYelWtLapH3qMzVZCuqe30uKNeeeUf+44JPBUJS7m40PqtsbPxcA5y3HI6vfrDTjnJTuh2fB1m1YcDos6C7vCmrT8Oy0szL+jyOOPuad/SSzb6imw2xbY88py9ilwn7Ise4+yK3st238mcaoHPe/lK29961ujTTD9MkQhUDoCIuilmxIZUBkJzM3N2TMz/VbUOXpS1F87O1XxS1UanqPS6EyVJrOg0ikt3BYLNMsbiieYIi7fRrjZINeZ4cY6N+KvgWBntbX2AkCEgq4gJRc555uTuGPrVKwU10e3OQbHOdRBjfqlpynXc3fMY1iIJqTe6Rg852LDFpvHilY6OB5UamNw5tmnQKNRIeM8l3L9G93lj+YCzk/mDHa27M3vfF8Uewt7vAag7KUULXnlPgm283AM7r86jv94ZE0+125PrMzNzfGKQX6EgBA4JgERdPlwCIENCKCAn9hcneokR89Io955SRyen6bRy9Ik2glpMq0grWTWNgo3iSEKOVrc5ne2vNnqxl/N5Xasyw4f1wKZHcMWPTVTSRMI19pgJSFAmugiMGihJ2S9Y/32TqdLwo5jwBx07J6GL4nFYlC88cfzuH1qGAQQRfhcfn2+oYXugeNVyeV+0s5ZaDZxH9642weUfR05flbxOUbwc5E3wp+LfKoFn7rQGPkPAOxFZdlPKeV903K8r6d29RuO39qzuDi9IAIvl60QWE9ABF0+FUJAE7j99isby0cWdvb6nQtUHPzHNAlfqdL4BSpNJkCltlblgsXNFi1b5OaeLe3M4jbGurZLDWyULfNjXO6ZqDpcnhWta0w3w9/RnZ4mAaj+KsS6jjt2W4t1Zbg4SaDfD2Gt0yErHceAAW2Yd66URS556symIKvljrnoxkLn90N3vEOBdpVqHWy/AdXmOIy3GpTrDmhMA7r2EwBIaQ9fKdzHH7bYi18rWuKz0y1a9MZSZ9f9oBVv/s72KVKwnLYCZy/Y3lcB/Acsp/716vgpT771rXNd+RALASFgfHxCQghsUQI33zw3HvWePicOO69NouBH0qT/0jSJt4NKXbZKjfVtXOdsfRsRpgKqmXv9u4CIad5oCTsOCSsGrVFTFMfjmur02hjFzu/LIosBb11wIAEfw9VsgF6nw9Z4ELLbPTW13LEMLO6hYx13LPHKjVmK7nx+nLutGTHGIDr2ItjgeFxQJrU8CFMbLNeB8bExGi8KOXLR3nmwLHwNdOezuKcptnNNQKX8PBbq4s67tuD53Y5hzefuehJ5i0L1qJIdj5FGEAE482B5/5KqyufBrX4pgtlHrrnmPavfxSzIU4TAcUlALPTjclrlpL4dgZtuuqlmxY++OAiXfzQNej8Wx8G5aRJNgUpZn/W+d+46HxTxzLLOxHzw3Qrb4SxA1MnMpbxxvKGI25ZDQsfBbHzDqHOFwWUUoMZucNzztmwFKupD1F+DHdtPgJe/5KXkQm+3V2F5aQVWVjvQ6fZhablNZV9RQnHBgPnm+IN77Bg4h655HLJLVr9N7nYMnkNvAQowp61xU5cIj9FFZpxKDaq1Bu2zG4c4Fa5xLBqf62EFOpf3511clLBoo7inWOyGerZzm9f1tvtGM1UMvMuteOwzgwKPwp7vz+O/29gvbjG10C3vf9byGp9rtU57XCx3+R7YagRE0LfajB3hRnkAACAASURBVG/R88V0sg9+8NITeyvLPxoGqz+TRP0fVEk4o1IW8QHXuTY/s+hzttM39GcNind+OdmOTeKNosodzkz6WKJFE4UTLVptzZIVXXTDs/ihdepYKVnnkMaw8+ST4LWveQ2J8tJSG9Y6fej1Y+h0A9iz92l48MGH4OjCIkxOTMEFr341zM7uIJP26NGjsO/ZfTT722dnoVGvw779++CRhx+G1ZU2CXyl4pKLntqrosfAdrGJOuC7g+2Stc/bAmbPnUUdH8Pj0ZtACxcUdw8r1GErVr0VQa76GJIoAAzuo4VL5jcY/FAOO+X5Xw0PY70zm9xy5z16heJuuUfB9r+inOq9XnXyviuu+NB+SY/bohf+FjttEfQtNuFb7XR3797tHDz4Dy/urS7/TNRf+9k46r8kTaIKtw3VQWtGwHWKVzGQLROdYuT5MSDi6zmuQ0VbKr5P+99s+bJwo5CRgJMVrqO/C+uE3DGNVqi2Rm0FaBeTVZrGUK/58MrzzoOg34Vv/us3oB/EUK2NwbaZk6iByrP7DsDXv/FNePaZfVCtN2B6ahoazTFaWLRaLZidPREmJyfo3FdWVuHxxx6Bb33rG7RY8CoOWdlhhH3Uq1Ct10nYwXJAFbwWxntA97hFsO6eRZxFHrcVWOjzPuzIBLcFIs6lz7bJc9/HYPT8Bh4Qk/1HLnkgYS9G1fNfdgR25RHLrd7j1aY/vbZ24uNzc3Oczyc/QuA4JCCCfhxOqpwSAAr54cP3n9NrL/5Kv9e+KA57p6ZpomPVdDpZJuBm73qE/XCdsmViv9Ed7deqUMGoctxpRgHXN5O2xcKV7wNn6Vv6KjQpXSRQ5Fbme7qR+ZlC0OuC5zlQcV1YXDgKURDQK1ZcH2rVcVhcDWB+eRWCMKaKcCjmU9Pb4MQTd8Dk5BRZ4HgABsN1VtvwzN6H4amn9urgOIAoTmGlm4DtVGCsNQG+X+Ncdox+J1669Wohbz5bGNH6iHb/88USuxmy2ACy5jF2gGIDcMsBrXYt7PS8/NO7butiow+2njLDNXfHMzteNtkp2JVnHbf5fyuV1sdX+ju+JVHy8i1xPBIQQT8eZ3WLn9NHP/rOncvz87/W6yz+ahR0T02TOJNMI0okMtgTnCxP7VIvctNCYdy/hYSyzHikUDPLgmrVh0oVhVyBQnfyQP41vyi6h0nbtDnKwV65F59/19Zm8Xd9LIbYozXbWVuBtdU2RZt7rg2ObYHnYOAbWqk2WI4P4FYoyA4rxbkeVourUJR8FEaUj45750EQQHdtBZYWj0Kv26VxJSlAPwaIEouOqzewOUtdC7oWc5NLr6vX6bPLK9vxyepzzs44e8wsgEywIabJoQufvBcUhV/g8l0EGw5/gRnOvBDKmVL8H8617T/lVpp/VvNmdl1+7c3PbvFLRU7/OCMggn6cTehWPp3du2+qHT30+M+utuff2eusnJtEoc0RZka4dQQ5CbkWm43EfKBYyjFUXkerV2s+uBh2TpHeHJFtZMyItNl+NwJOkeFa3PPHdBr7gNCb12KRQ0EP+x26gYpJzIuLAvYMKApqwxuKGJaBTRKsMoeCmdLf5jn0GJZ7pb1n7sSGKW4cVIepaw2o+DXKTS+WoM1D2/KyMUW7upihVgyDy0vKmOD6zF/BCysK4IupkGyePMAhDsf6Ke63m+cVF0eZO94s0JCJ5SSWU/9GpTr5x1Mn7Py0BM9t5W+N4+vcRdCPr/ncsmfziY9ee+Zi+/A1q+35nw96nSanTWkXsC76Ysqg5gVeDC5zGawPxypWcMuMTxJzB6pVtIS5GEom5NoqXC/ibI2bCPCikGfirsXc/E0ya6x4FOIkhDDoQBz2Ufp0TXaWSRMdj/co5hg1T7poFi7aouZMNUVpbri3j5Hv+DviQkFPUdARg43BbVXwKjW9j46Cm29JmEUAjpXc2npRYIjy3/zDi4Q8Qy37N/0cXnjgE1jUcex0RDGHn09y4PNtXvNYH/riAoqtdfaU8PvhJFY6XrV1T6t+yh9edvV7927Zi0dO/LghIIJ+3Ezl1jwRjF7ftevq160uHX5Pe2n+1VHQ1xHUZt+W87nzfV5t8X2HT35R9DM3uf4FXcQcwU5mcybURTe62QsesMBJoHVWdrb3m0lg3o+FZTCzTFnLsDJcAFHQoYAyHAM1WcECLzrIjkq3gkUNWtCtTsJIZV25bSrlkWNTFxS0JKV9c8xZxxQ4KlyDBWjw33AtRAF+mGZXB9f1ieHgiLSQ4ygLwpyLuBZzlGYj7kPPKz7O3gE+a+rJTlyZV7aQMun09Lxc3Is6XxT5bA4KC6OiR4O8FeAqr9p6sD62/dorr/zAfRINvzW/R46XsxZBP15mcgueB5ZnPf3UzkVLSwf+qL2wcBpWTsv2YGmPvBjsZgSeQRUt74GLINttHzBI6Q+08kjoHAf8qgeOxVXSzLayscCL92xl5pZ2vodeEHL9ax4QpsukZo4DzBOPIcZc9LBHud0mTYzVlIWb67YDhEEI/X4fIt2gBYXc96u6DzoLsxF0rCpH4k+ueG2lG0F3PHC9KriVKrVqHVxmFAvEFUS9YEjnVvl3Z6GbOjeY/44LDLKq9Y3mbOgzXrT6M5pD6s5xDnrONxB2fHqsbPD88afr4ydc0+nMfkoC5rbgl8lxcsoi6MfJRG7F0/jEbVf9wvLS4T9ZnD86Q9HeZu9V75mjFcuV1wpibr7cjeVnwOXeZM45LwqBid7W95iG5Xk25YdvJOLr3OpajYp7vEULfFCs8v31fE5T3YglIHc7Crppg2rOkfLDdRe1MERBDyCO0UrHqm7YStWjdDq01jm6PKWa74ERdGqdyoLOmsgWOgbH4c22MX1Nu+NNxvxAWXeuPFfcJy+WdDfWeFYlVrvhjShnFroC6PYT2lN3XR0jYOIcNtgZ4Sp42r2vjfZBoR/kaRYIxgWPx+J7R6kFlerEkWZz5u1XXPWhe7bi9STnvPkJiKBv/jnckmdw9yeu+8H2yqE7Fo4cPr3X7elSo3rPXFvnuaCbx411vl6wTf31Qfd6XlAmFwLONbcdBRUTlDaUOjXsbjeLg8HWo8YsN5bn4P5wfmGyaqYqhjTG3G3spIZCjaJn8sBRzPkIFGq0zHFvHH83+fbFUrP4XIx25/7pWA8+ZiHPlJGCBDhS3quSsGNOPfkaNhTN/NjM5a5fi/LBC8fkgp7vvRvLH8U5jhUsrYRQq1Wg4hkPi8kOoM2H4a30gb/z9xpsImO89dkCrLBIw/en0rmxDX598snG+OwvveMdf/L/tuSFJSe9qQmIoG/q6duag9+9+6aptZU9dyzOH37j2soaCZKx1LhzmLbITcET/eWdCWsh35mFOhf43D3LKr2RANDetZ1SC9OKixHgw+lnxfQ0I1e5z3j4ottQ6LOp1RYo1krXpVRxDz2NOQWNrGKOH6PfyXWOEe6mDr1pGlPYZsDzxWMpIA5LvVJEGuV16RPGanBYCAbL1KKYexzpbrLo9R62seTpDItBcEW3e3EBQOKurfiN9tOVguWVPvRDgIlxXEjohcpGFjpr+2A+QnFvfSAoL79OzIKN3fm5BwDHH0ZY7taFRmvmMxX/9F+64oq5xa15hclZb1YCIuibdea28LjvvP2qN7eXD97SXlqq9HshtQ7lvWzzBZ2LOlcyK3x5m05oZn9Wq7ER7mJO+oClrUUF485QDPA+SSLwPRs8l9uR5pa48QRs5D4v7AXrFDczlYMXo1FCFGy8cfCbStE6x9roGMjGVjiloxVqwqOoD1TCM0I6YCnz66JLngXZpPchQ/RAYPlXzmdHcTf5+se00PPhmtI5G1vmmeVeWAQotpBX1/rQXo1gfLwOtZrHXods8TVYdKb48R/wbRT+KAbImYeLMQxm4WdeC5vc9MIUXK8RNidm3/rOd/7pbVv4MpNT34QERNA34aRt5SHv3v2hZnfl3+5dXjry4/1uD4IgpupmpvFH0UIn8R2y0gdFeiPXe8FiN+VFSe3Z/Z4JOlVzQzGNwMca6K6bWYtZJHXBciexLyq3tqozGzPLk2ZrmTuhsdCymKP4YhBegnHg3PWMOpyhyGMaGgs7Lm6Mq50C0Fmnc7d0VsmNH0Pxx+PpdUyxGBR0C2u365ruhR7vmlieklYQaGOpr7PYv4PLHaPsl1d60Oun0GzUoN7APfuhdrQbr3o01aKkF/wdRUU39Ae8LnrBoPfgsUNdP8Te8jY0xk7425P8c9/0K1dd1dnK15uc++YiIIK+ueZry4929yeuf2F7df/nVtuLp6AQoKDjvmvuctciroWcU9B1VbiBQLc8fW3dnjeJXiE62lj++jEj6o4F4NiKmprUqz53K6POYlpghgR9nagXFTATcWORa5GldDLtWqd8MgzEw6h2FHauWI7KzwVi+J5z0E1iF5dixf+TSJqyrBQMxrnoXGsei85wzjjWbgfTkAW7whVKt5LFXMhH176IDffWB6x57QWg18fx4nvHKTWVWVkNqDnO2FidcvuxzGzRMs8+9MVvK7MpboQ6E28kMmimZ9a5Ns9NhkO23aJXPGihh1ECQaSg4o89PTZ52uuvuOJ9e7b8RScANg0BEfRNM1UyUCRw9yeu+cGV5f1/2+2stJI4gSBMIIpYjIwIo6uWO4KxmJt7EtQsmr1QZS2z2o5lsReC46i+Orvczb1nA4yPNWCs2aRo9H6/B2GEUea68Yh+U3r1bG83d3WbvuTG2sZ7tpzxni1wY6VTARuKrk+5IYnN6V1ZaB3lkeeiTp8aTGnLOqWx5Wv22rmtKnd+o50Lcs/jK6Oocg940589r8luLFsum6vJZx/QY7vlUcQTCKMYur0Quj1Ml7OgVq1AvVED1+Oe8FlVug0+8oOhg/kTBozxgb51hT8KnLJFCsPjYjsxfpZQ0FNw3Hp7fPzEn3jntR/5slx5QmCzEBBB3ywzJeMkArvvuuqH2kvP/XVvbbVJEd0RWlXoambnNbXUJHe4do+bADljcZtgqOLfAwFjxuYs5KHTvw8GzpkcaX4vttTr1QpMT05Cs9mAOAqhs7YGq2srVDedQsGosQlbycatzi71IWu8IOCZtU3Wucl5x3NEKx1bq2JnNA4ew9fnwDjc32fLm/PyTXvTYlMUtM5ZzOlG5WK5uAxXdqPGpFS9zVSbYxHMe8MXq9DlvxcrxHHUPQbeoYj3+yziOGdohWPnOBRyLNKDUfi8gBjwYwwV4TX57htb4Hq9xBN4LOXP5tE0kNHV6ahqHrLALAGFgr5WnzjxJ6+++iP3yaUnBDYLARH0zTJTMk4icO/dv/3a7tqBv+msLI2RWCT8BYwtP9HCZDnQok5u98Fo5mJkM7ufBwvImAtioPCMfrAYUGXctXhvRN10RkNhn2yNQ71WJYu92+tBu92GTmeNRAOtbnpv2icuCpgWd+M+z1ztuBxg1zq/F+aW871jA6XRUeR9Vg8dI9hZqNFap6Iz2MKUWpm6lK+OY+DSr7mFHqOgU3EZtOCNpc6A2M2e5/Qb13sx7I9d/jwnxhIPw5i8KCiUaLnj+zcaNWg069xiFgvWZNVj8q+jYg344kd/MNBtIIS+UGr2WBdLXmyAKwfyAoI8IXFM1jkvbABcf3zVb87+5LXX3nK/XHpCYLMQEEHfLDMl4yQC99xz3X+w4vnPrC4dmYijiHO0U0X7nmHMHcNyUUcBZNHO9tJRnuh7PE9ZMjnodFzhiihqbVHM8+fp1zYR81rceW+bXeJoQbuOBRXPo6IuKHpYbrXXw4C+PkRRyJY07ntzFFw2CHZd6+YpuiIdl3zl88F7bAzjoaDrdqT4EhggR+5jEnQGglXkPA8tdAx2Y0u3KOjYqAVFF/nhDQ/TyQO8r174yYxfYo/HaHd1jAsJvHGteD4Vi8aHlfWqtRrU6nXwKlWwqAh+vprKFgbZ3vgGaWnDYyjquWGln1MsGMcUs6WaLgOsXfu4vYFbDto6Ry9FomzwG9PL4LbeeP31H/0nufSEwGYhIIK+WWZKxqkF/ZpzHeh8LlxbPKHfXc0iwVF8UNSDiOuR691gba2bfXRjDOoyrtqVvmFUetEqL7rcSc1ZddZZ7IWoePOaFKJFPb8DUElMQozi7mFbUwerrzlaWNEVjc1XAojCgFLisKWoCfDKA72MdY6lXrFOOws63qPYm8h4EmtaKGgL3XG4D7nua057xtpCx+BCDAaLYi3qid6H17XV835nXCSGvSIcQBZiDAMuBBJWVxwTFoTBQEHfr0C1VgW/iiLuc3Ea3BYYqFLPH+yNPOTFhcOxnkOPG2FfJ/AF979e5vGWQS7mKom0mOMWhQL0UriVJrjViaPKbrzhuus+8nW59ITAZiEggr5ZZkrGSQTuvPP6s1y7/fce9E/prSwC1m/nKG+2KNlStyAxVqVK2UVNVvqwRV2IZh9wqxclrFAQZkjkSduz/wwVkxkqSqN3aqkFKnZNS6KQBBuFH13hFQ8boVQpBxz3mLvdPt2CMKB0NQyK43KvHPDnOja4ngMVDwvAsKDjY3iuaBVj2xGs8W5+eI+bR0H+gxSrsnGaG1mleNNBcbxvznvatJeeYvtVjFdAt3REi44g6EGoy9DiIgUXFZ7vgY9Na/wqeD73YTciPlgPL6/tbsZXFO9c3HnhZDIY+Lk6/iD73VjyJsiwsEDIBN64UDCGAT0DeEwCCovzZFsOLOZgeVAb2wZR6u5T1tiPvOtdtzwhl54Q2CwERNA3y0zJOInAXXf9wXbXOvRZ14pebiUB9NeWqXypiR5HUYoSgCC2IE4xSIz31DEyPN/r5qA5s3VbTFsbtryNbhQvlPz5LC6ZaBbnaIPIeXIwm37p9ILo20bLEMu6RmTJk3qie50WJLjXzQ78GEWVYgXYkuaCMDZZ3aaTGv7uouud6rqj8Bea0+iysFxdTmsaucQxYA5d9mZhwO57PJ46vMURRGEfoqALQdCFMOhBjCVocZFBfdNxX97LxBsryrFoDrnTh6q6rYtKH9wOX1cFzmw/5NH8RZtep6pl78GzlbnxTbQ+daNDLY9AURldHd2PljmmPlou1MemAJwq9IPk6wlM/tjc3J8ekUtPCGwWAiLom2WmZJxEYPfu3RUVf+kO1w4uwuYodhpCHHQBi8ygCxmtWNzzJWs9tiBMWNhzF/ygsJvAam5r+u0C5HgCBi3yPNF84EIaLigzbNmvKxWrpQfFnpQLU9XQXY6WOVvnJPKUMqdz6i1uxkJV3CglLb/h38NBbBRhr8dBNWvofUwQW8zNXxLcS44oUC5C65VS2TinnSvr6DQ2fH1twfOL6l7pRREd+ryuD2bLO7SZpw40WskVOasxX5Tw4h65ee1Bt70FyhTEGbDKsWwuijkupLgID2ZIWJZHYm5XahBECfQC2K3ghb984403ogtIfoTApiAggr4ppkkGWSTwybvf8TbH6n/QtVLHhhR8F6BWcaCz2oaVlZUsshvdxcZaj1IbYrR6yfrVFjtKkd5O1enIWZ76QHBcJsjrBbz4vMxSL1xV2a8bPVY4qfyfs8LsWh5ZzLkqHFeKy4WeW6eawDlecBRWC1r1OKIb4wZylzv5B3TRGlOUJu+WpqFQURm84d/m3kTTD3518HJj0O1dnLN1Apyp+GCaGz882IBlnWAP1Y03TpKs0h1V0WFPBUXj48IIYxJQyCN0s+NCBbcZUNABHK8GjfEpsF0fokRBL4iTKKpccsPv3nGLXHlCYDMREEHfTLMlY9VW+g2nWunCpz07Os/RGdPVigPTE02wVAJHjx5mYccmJeQ6ZisdrfUQhV332zbZ1pS7rnO8ued5IQp+yGrPrHQ9F0WLfb0FP+qEFWxMbUFnNdxJzNFa5nv2m5vqcLo0rCnjSs7w3C1QzBHnrYk8cp7FHIWtsHVA+fIs5uRCRxe89gCQwGe59Pn5HWsPfDjaPDO8i6d6THH/dvviTDtzq2sPgjLpeziHJOQh7ZVTMxttlVNjGgric8CvjUF9bII8HTFlSyTQDdJvWM74T19//ceeGXUG5flC4PkkIIL+fNKX9/6eCdx7z5UXu1bnA66VNLAEK6aJ4f3URBNmTpiCKArg8MED0F5ehn4QUFAXCnsKDqC1jsIeJZxvTe54hYFzBWHXNU6yfXYj4ENXzLdztdMhxW32wS33oXMfdBgXBTur2Z65341VXqzzbirKsWDrKjt6i4DzxzOXthH1gXx3HS6ui8egVZ6JODZqyQRdV46jwLvCz4Z74IPn9F2Le3G/fdga11CNkJNVTpa4KYCDYfgx7ZGza52FnBrYZKVxLXArdag3J6Di12jRRz3R4xS6QdyNkupvveuGO3Z9zx9OOVAIPE8ERNCfJ/Dytt8fgd27b6rZ6pk/8qB/iWcrDP6m6mkohBXXhpmZaThh+zayaJeOHoUjhw7A8tIS9PohuVnBdkFZHiQYVY7iTlY7i1pWmEZHx1MeO7cv03YvV2wb/hnlYhrU9iExzyxWvZ9OFjl3WzPiztZ5XuOdK8oZ61vveWdpeUPu8azpS7HjmnZzm+YtZKFrUafcdQyU09a5qcYzrOcDol5U5aH66sdwzw/Xfs/L5A42mMW98ay4ANUTwIR4jlpPMa8fy+6Sax2D3rjQDfksLBfcSg1qjXGo1hq0jUCEdbe3fhgnQeh82Kuf8ttXXfXH0pTl+7tE5ejngcAo30HPw/DkLYXAsQncddfctirM/5+KG/6ia0RdV1RDAaz6LkyfMA0zJ86C77uwfPQwPPfMU3D08CEq7ELNSCzMjfZA2R4kgDeH9tq5UQkLuRF4DkorZFHT1XOsmmaD4/5OF9pAQ5HsUD2ILAXNiHrxXrvMs65p+pWMOmrx5bx4HkXR5Y556txuNW/mwhXh2O1OLnfjetcizwGEQxa62UEfdjSwq4DPqNivPMtF1251+nczPvN03v/Iu8AVKvhQZRy0xCMS8ARz99Eqx4wByhzgXHms+mbZmA/fhHqjBX6tTpH5upkdzTOeP4l55Nzp1ibeeeWVt87LdScENiOB7/Q9sxnPSca8hQigqNfs+Rsrdvhrrp1WTWlU1loOGvM8ByYmJ2Db7AzU61VYXToKB5/dC0cPHYBe1wg7NyRJgS331K5AarnkosdCrSYwS8uLFvpc0NliL+xDD81Btte+kZ/6GPNlyr3yu+u88iwIjjuv4Tmaeu9Z3XdjgedSmnVMY4E09ePxcO2qzwq05DXOjZizsHNuOper5eA6g3h4+OurtK0/wfXud4xKN4Kuhby436HnUmH1OxRwfcP2tZwRgFY4VshLudRsYoHj1aHeGIdGs0WudRy7mUftjKEo/iBKgihxP2b5EzeImG+hL4/j8FRF0I/DSd1qp7R79w1NN1l+i2d1rq64apZKo+a2nQ4ew1KsFtTqNZjaNgXNVhOSqA+Lh5+D+cMHYG1lWZdK5eYmKbrgwSELHq13QIFHN30m8LnVaUSeC8ixxW5sy2LQ+eC8FOPCMxt2aOo48I0EnV43j2o3Ys4BbWyxD0SrU8MXfjkT5c4jZme/scqzfuiFimtUWEYLd9FKzx4rCPqxhN0I50bLnDyQjZdALOSFSjy8VGA3OqbSoRsdLfAooOC2NMvX5y0HjFhHazyKUNKxxOwYNMcmoFZvUrldSrej8zNLJHazYyW9IFKHk9R/b+Kecus117xndatdO3K+xxcBEfTjaz637Nns3r3bgfjLP1S1e/+r4sQ/5NrKpcYshVhoblOaUuVWbFZSr9dhfGIcajUf4rAHK8vzsLRwBNZW2lRnnfqE6+5l1IFM9wlngWc3vbJxHxaFX8u6iUczYqrzx1lY87hsI60k2Me8ClnEuRiNeZ7xF5gObUUx19HuOmLd5I+zoLPLnYWWBT3v9JZHveN5msYlxiJnS91Evpt2qoObDUbAiw6IPHBNW/NatDNBz7watIIiASfBxip6lGKGQW0Y8xBzQJ8eMy5csLIdijh12bOwOl0Dms0W1BtjVGgHPQq8HDI59+Z3rCioIErSOErs+2Oo/cHOF/Tve9Ob7uVet/IjBDYxARH0TTx5MvT1BP7i9rkZ21v8lYrde5vnJGc4ljJ6lqV6mXrnRtCwuho2Dmk0G1CrVamhStBbg9XVJVhtL0G3swoh1VfnZicshlzXnFqMohWPAVbYOQxFHn+nm823wh5ydsEV+rcPiLuxTvVRuXWOQs6V5rQ0ZYFy5G42Ik2uZxZt3r3Wdnlh1ZA914i6bqTC4ocH6Yhxujf76IOCnndI49GbPWkj6HQ/8O1iBFkXzUmwk07MVduobj3esMANRqTjQiqP2mcB5656eMPmKbZThVp9jAS8Xm9ABVuwGpe6NvCLgm6EPU6UihLYk6SVWy3V/MTl1330sFxHQuB4ISCCfrzMpJxHRkApZf353dee49trF3t2eJFrJ6c4VpptY7Olx9/6nM6to73JmrbA87ipSL1eowYj6MJH93yvtwbdzgr0umvQ62EZVBZ53ocuChA6xFGKUeTZbY+FTvB3vMfoaqqTnrmajZOeTyHb/+eVR+52x/3zrJqccb+b9zXnQAXZs/Njz4BufaoJ8UJGu6CNG3qgbKrue17cN8+sdCP2pqWq4cjvTyzNnjZGpKF7fOiGtQJ4i4DHkOh0MurHjjXmE278gjXtUcBTEnAffB/3xFHEm+BjvXiXO8cN1nrXkQz6fHBZQwuCVKk4tZ5KlXtPYo3fcfnVH3nU4tWR/AiB44aACPpxM5VyIsME0A1fCb96juOs/YJnBT/j2NFZ2NfE7HlrQzazZo3QGcE3ldNcFzuH+VCtVsmCr3hYWlVBFPWh3+tAZ60N/c4ahP0uJGFI+76sVlqeURhJ2Kl5OWDxE26wSjvhOtLaLAL4b7SAjZSb8xq0egerqRWrtKF+5yJnLHTzKryHnp2rjnrP4/mGvxJMrIDWPl2IxgQc4nlmAp5yJTvM6cdQQkwj9Byg+gDUCQ4AsJ4LFnXB4j5hU6gOuwAADEdJREFUjIVcUugHMfR6IQRhzO1vLQ9cD3k3oFZvkAVe9X3AeaDWr9oCz1c/hYeyBYoWcqWSOLX2pMr7cxTydu/kx+bm5vKuNXLZCIHjiIAI+nE0mXIqGxOYm5uzX3bW6ik29H/Cgf5Fnh2/0rHSFqeg6chqHUGmDeI8tQsFTHdzMyKJwWGu44FX8Wi/lvuMW+QqxuYl/W4Hgl4H4lC3TAWg59CioFbTLUWr4KGb2HXBpt7gnD5lWppy+1PdpxtrqlNddb5nF7R2Sw/vhetlwLAVnvu/h7wTKOja5c70uGmNrpVHj7AY56Vj+Tmm+QvXiMe/sRiAuXew2AuJK1vQEVndKaaHQbcbwFqnD2udHvSDiCxyrNRGC6ZqDfxqFTzPy5rLDCr4xnOc1abXQXJJolYS5TyU2JW/dOyxv1nonPyMCLl8QxzvBETQj/cZlvMbILBr19xEw1k411Pd/+bZ8esdOznDthSlu2WWcOaO1plvxkVNlqFxV7MAm8hpi1qOYuMUHYyF+d1pQgVOokJnLwzKcxzuF17TFn+9VoN6ow5471fRtexTW1TqeqY7phVGNxTMZorL5PnoxaA3ioDP9shzMS+WsNOecm34rm+aYoTeGMYDz9esOG9ft2HF/W4U8DCCIAih3w+h28Mtiz5V7YtCDnLjhRF3d8PbQHBgMUw+2yzZyEPOAX54nkkKvSS19sTK+XtlVf8msJr/fO21t7blEhACW4WACPpWmWk5zwEC6I4P2w+d6Ltrr/as/uttO36tY6Wn2VZax3j2QXEvCLtJb9d776YEurGIjbCZPWqTSkb1w2NsR8otO6ktqe4vnlBAGO+Po2WL1mm16pN734g+/o1Cj3v6PnoFKh6JIbqhsR86iyJHoHPfd9NdTZd91WrMksgbzFnwnC6uUhwzN25htzUFAtI97kWb/ukooFyFzZwXCXgYUTtbvKFwo5eBc8TZG8JhAzymdc794SC6jT6zZPXnWwapgk6SWnsT5XxJWZXPJf7EgysrswfFGpcLfisSEEHfirMu57yxuHtr5zgQ/CcbwtfZkJ5tQbLdspSTu+XzNChjpZpyqyYQLQ820xa8MWv1Xrn5d3zYiL3pembE0RSI0QXZ2Y3tmHapGCCGos3Cjfe4CMA0PIcC1/C5WACGXeQk7tRMhffmi6lqxfcvRr4b8TZj5MYteZnYYkBdvh+vg+I0WWNUs37zvn2Waz4cAD/UbrZYoCevYJcFLsZKWfMJOA8r5X7JdvwHQq/xzXZ7x2ERcbmwtzoBEfSt/gmQ8x8ggBHyH//4NU3f7p7mpt1XuJD8Rxvic20rPR1UOm2B8gZyrXVEuUmLKgr6oGs6d9Wb9DDTRCV7vcJrFT0EWTQ+PXiMS3bI4h1wTmc13os56DpwLiv5yiVh80S39R8MFuZcbs1Icld5PjbzWJ5asH7kg/n3hYS3Qk16pSBWYM2nlv1Umlr/oiz3KwDVb/SsHU9KIRi5eIXAIAERdPlECIFvQwAD6s6a6bcsr32KrcJzLIhfYaXROWAlZ1mQzlqgmgDKMVu+fG/Kq2pXfcFNP9DxTGvYgJU/ULEtTz8zVd+K4p+J/oDM5oo7sFA4xjmuL8E6+MQsELCozLm9nT156J91l7f8tQa/aAaWRHn6IO32W6sA1kEF9l4F9jdT8L+pwP2Wq8aePRJsb4sVLperEDg2ARF0+XQIgREIoAV/2203+kqtnFAJ2qdakJxlWdE5AOlZVhrvBFCzoFQLQNXwuaTv2X51Xq1s3ePrnpOLXlF0TfU3Y09nQx+KF1tvoQ+dZMEy/3an/50EP/MZ5FEHG/gRhgWcXAF9BfYyABxJwX4GwPmWBc7jiePvBVV9amzm5Pk3v/mGQHLFR/hwylO3PAER9C3/ERAA/x4Edu++obK2FrbseH7GS+Bkpfqnq1SdBio+FSA5Wal0u1JqEpRqKKV8suoLFnpmbReEnUS/MLgBYR/+R/28rBd68bj1Wr7ulCnqfKCD2kYR5Saebp1AFzYCsrC7xLKsAAA6lmUvKrCOWJb1HCjnqdRy9tmu/bSlKvsAGkci32tfdtkH8LnyIwSEwPdBQAT9+4AnhwqB70Rg7gtz7pnPQT1sH2lZEE1bkMwkSTjrKDWbqmRWqXjWAtimVDqlQI1DmjaUghqA8kFBRYHCJPXc0i+mcxkZNTFnRtT1c4at9OJYdYjawIIh6+aSLSTWPQsfiAGsGDuOopUNFgq2s2wBLIFlz1uWexgUHFIWHATbPwTgHQHHWki8Zntxcbo7NzcXfydm8u9CQAh8bwRE0L83bnKUEPh3IfCFL3zBffzx+yrV6GgN4qgRemnDiZJxZaetJA4nHNsaQxd+mqpxlSZjCpIGgFVXoJo2WD6AVQVIK2BBRaXKBZW6qcJ7ZSlQbmYvF2xoC6wYi8JbYCVgWRGKtAIrtCwIIYUgRaFWqpNaqmeBvepYzopS1qqyAHO626nyVh3PatuqsmLF8ZpT2baWNFr9g2dDOHehCPa/ywdDXkQIfA8ERNC/B2hyiBB4vgjgvvy9996L/UCdTudh23HWHHs5cFbc2Gmktt11Esfup47rxlY/JOt+3U+1YiVx7CrbStOK68cdO03HYzdJJ/ykWt2RApyMnceSiy66KJU97OdrpuV9hc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T+P1H2l32j5aCY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7" descr="data:image/png;base64,iVBORw0KGgoAAAANSUhEUgAAAfQAAAF3CAYAAABT8rn8AAAgAElEQVR4Xuy9B7xdRbU/PrucdltueoEEpIqIKBb8oyIgSlFAWlQQfvRQDIjig6dPuDx9tucTSfBpeCIRUDRgeZQgAR4gCEgRKVJCQghJSL9Jbj1ll/9nzcyavWb2PvfeYNo9d/Lhctres2evPTPf9V1tHGb/WQlYCVgJWAlYCVgJDHsJOMP+DuwNWAlYCVgJWAlYCVgJMAvodhBYCVgJWAlYCVgJNIAELKA3wEO0t2AlYCVgJWAlYCVgAd2OASsBKwErASsBK4EGkIAF9AZ4iPYWrASsBKwErASsBCyg2zFgJWAlYCVgJWAl0AASsIDeAA/R3oKVgJWAlYCVgJWABXQ7BqwErASsBKwErAQaQAIW0BvgIdpbsBKwErASsBKwErCAbseAlYCVgJWAlYCVQANIwAJ6AzxEewtWAlYCVgJWAlYCFtDtGLASsBKwErASsBJoAAlYQG+Ah2hvwUrASsBKwErASsACuh0DVgJWAlYCVgJWAg0gAQvoDfAQ7S1YCVgJWAlYCVgJWEC3Y8BKwErASsBKwEqgASRgAb0BHqK9BSsBKwErASsBKwEL6HYMWAlYCVgJWAlYCTSABCygN8BDtLdgJWAlYCVgJWAlYAHdjgErASsBKwErASuBBpCABfQGeIj2FqwErASsBKwErAQsoNsxYCVgJWAlYCVgJdAAErCA3gAP0d6ClYCVgJWAlYCVgAV0OwasBKwErASsBKwEGkACFtAb4CHaW7ASsBKwErASsBKwgG7HgJWAlYCVgJWAlUADSMACegM8xLd7CzNnzSxsdJ6b0t23cbdy2LdrNSyPi6JaaxiHhZjFuTiOvKDsBMHq3Oop+Z1/fuf1z6x7u9ey51kJWAlYCVgJbF0JWEDfuvLd4Vq/9Ecnl1b6S97ZW+v+WDnq+3itVtk/iKuTgjAohVHgRlHEojhksROxoD9mXQsZ83pbHt9n531OmD/3qVU73A3ZDlkJWAlYCVgJcAlYQB8BAyGOY+fM/z50Ymd1zSeqce8JtbB8UBAHEwSAhwxAPITXOGIx/LGIRUHMNv6DMba29PyEUVMueOruxY+NAFHZW7QSsBKwEhi2ErCAPmwf3eAdByA//boDd90QbDi5GvVND+LauyMWFgDAAbgRxAWohwDjLGYxg/+6FzNWW1p8fmLrTuc/edeixwe/mj3CSsBKwErASmB7SsAC+vaU/la89mn/edCEjd6aU8us7+yIBe+MWeTFcczZODBx/heFEtQlO2cxN9mUVzusf2Hh+fF5C+Zb8RHZpq0ErASsBLaoBCygb1Fxbv/GOjo6/Bfab/tET7TpitCtfYQxlgPKHcUxi8G0Hgs2ztk5vIK/nJvaY+6ACXs81vtKbmFbbeo5f7t74SPb/45sD6wErASsBKwEhiIBC+hDkdIwOeaMaw5pXxu/eXHV7ZvJXDYOHi7gNAC2YOQC0MMwkIAeSL95zO/QDX3Wu8hfVeyaNOPZO5bcMUxu23bTSsBKwErASsAGxTXOGDh11oE7r6+t/F7oVaa7npsDug2sGwLc4BUZecDBHAFd+NLhH5xSWe73uMvbL//s+8/7WUdHh/jB/rMSsBKwErASGBYSsAx9B35MENR2220dzb29TnDmmR3lel0FMF9bWzE78qrHeZ7nOI4EcwB08JvzALiAcTBX7Bz85py+M8/zWLypEIZvtPxwUvcBV91zzz2VHVgstmtWAlYCVgJWAhkSsIC+gw6LG2/sKI7qXXpeUC0f39Nfe72zL//vl/3Hr5ea3QUz+1vB4mtDv3ya7/uOA8ycH4R+c+EnByAHQIc/jHIHsHccl/lhkVWWFO+a3Peus+657ZG1O6hIbLesBKwErASsBAaQgAX0HXR4zJt17sdrfet/X6lUxnT1VtjGivvjd33knMumT58eYpc7OjrcJ0pzL696PVf7OT8H4CygXDBvjGQPwMQuwRxM7yoILnZYzsuzcGVpcWHVhM//5XevPr2DisN2y0rASsBKwEpgEAlYQN9Bh8jcb3/uvEq562eVas0pVwLW2Vd9jbVMPvJ71/zudezysd/b5+BNbO2tubw7xXU9dScA6BgIx4FcArrwowufOvz5ns/cnqY+Z0X7JU/csvTnO6gobLesBKwErASsBIYgAQvoQxDS9jhkzr9//pSgr/OXtVrgV2oh29BTqdXcpv/3Xz//v1uhP2d9/9jWJcGTc2O/doLv50QX+dPkcJ7kmXNAFyZ3XglOAjr42XNxicUrW2/eu/89F9x884Le7XGf9ppWAlYCVgJWAltGAhbQt4wct3gr13d8/qBy7/q7g6DWDoDe3VdlvZH/sx/f+OiFjuPER31rj5N6nM65fs5rBlO7I5+khHMZCJf4znklOMw3Z4z5bo65G5sXtXbudOIDN734/Ba/AduglYCVgJWAlcA2lYAF9G0q7qFfbM5Vp00r96y6Lwiqe5VrIevpr7KuKvtrfsIuR7OprP9vPX/+deRWP+t5PgO2Tdk5lnUFE3sS1S5N7SxmLgTCVYs1f93Yrz1+w5vXDr1X9kgrASsBKwErgR1VAhbQd9AnM+9Hl5beWvGP3wXV/qM4oJerbGM5WFssTvnUwr3eKGyqrLzb9d2xrovsXHBzbm6nBWRCURFO5KSL+HffyTFvY+u9O3W/99Q/3PTA+h1UBLZbVgJWAlYCVgKbIQEL6JshrG196LWXHfWf1XLPZdUgZH2VgG0sVwMn137mi7sv3L0a9nVA/rhi544IdINCMkkRGbnpCjG1gwLgl5s6SxsmnvLIjYvu3db3ZK9nJWAlYCVgJbB1JGABfevIdYu0Outrx51e7uv8RRCGHvjRu8pV1pcv3vTi5EX7RG7tgwLQGYtVMJwo74q12pOodln0zWHMZ3nmbxr90wNzJ186e/ZsW0Bmizwp24iVgJWAlcD2l4AF9O3/DOr24Lp/PfHA/u6182tBMAYAvadcYyud/nWvT1nZ5OacJsc1fecQ3S42XgmlqZ1XgwNTu8MYZ+d9zYvG9u16/IIbnn9xB7512zUrASsBKwErgc2UgAX0zRTYtjx89lVnTal0vr6gVqvsW65FrBcAvdbNXp+yjrESpKkBoAvA1lPViKldgjkc6kX5sNgz/utPXL/8B9vyPuy1rASsBKwErAS2vgQsoG99Gb/tK8yfNavwyut3/LZa7j2uAoBeqbF1lX62aPw6VmkNRGB7EgonUtUUMxc7rMFBAOaCnbc+Nj7c/aR7r39m5dvulD3RSsBKwErASmCHlIAF9B3ysSSd+vFXjvhepa/rcoh076tCxbgyWzyqk/WMwb1aZGw7gDnfIlWY3Hl5VxYzx4U/h3lBoae1b/JZj96w5LYd/JZt96wErASsBKwE3oYELKC/DaFty1Nmfe0zp1d6NvyiXAs8APSNfRW2uNDJNkzoI+ycVIbj5V1DYYoHdu7FzGUeK/SP/u0+/QecbSvCbcunZ69lJWAlYCWw7SRgAX3byfptXWn2v57wkcqm1XdXqsEoAPRN/VW2hG1kayZ1s8jFuuzCvC7YOTBzAHTGmBsz13OYXyu9Na4y7aQHfvHK42+rE/YkKwErASsBK4EdXgIW0HfwR3TdN07ZpbJx+f3lSnkPAHSIdF9W7WZvTtrIQj9kcYQbsQgwhyh3zs7B1O4x5jE/bqqM/+5lm669cvptyU5tO/ht2+5ZCVgJWAlYCWymBCygb6bAtvXhP/nJVS2VV/78v+X+3sN4xbhKjb3V18sWjV3Pqvma3DlNMnReQCZUYO76DitUm/82OXrPCfNveCy1l/q2vhd7PSsBKwErASuBrScBC+hbT7ZbpOU4jt1rvvyp66t9XWeXawEH9FU9fezVlnWsr1QRDJ2BmR2j2oGZx8zxGfPjXF97defzH5275OYt0hnbiJWAlYCVgJXADisBC+g77KNJOnbtV47sKPdsuKoMJndIXests5f8tWxTU5+q0Q6AzpyIMQnmnuewYm3Mr/coHTbjtv++rWcY3KbtopWAlYCVgJXAPyEBC+j/hPC21ak80r1r/S/6K1UPAH1Db4W9HK1jq5u6JTuHiPZImNpzjHk5xvyo9Mb4YPeTH7r5xae3VT/tdawErAR2TAnE8+Z5i1oe8fu8jf7UsWXfDwO/tanLZ6VavhJFOeaGbtUJXcd3/FrIfEcWlDbvJmZOnAtZELmsVojdOK46tWJfa7U7bKqujptqm9Y2B+wtVnv/jDmBI6pe2X/bUAIW0LehsN/upa67/ISD+zetuqtcqbT2VgK2oa/CFlY62dLihgTQ3Yi5OcbcPOx17tXagklXPHnLih+93Wva86wErAR2fAnEHR3u6uMXl1oLq0b5pa72ih+MaXLCcSxXGxc60VjG4jafsVHMDUY5TtgeOXETi52C60QFhzkFxqIiYywXs9hl8BczjzmxByUs+N1TSBZbQgB7CFnMAvD0OcypsciphMzpZ7HTx2JWdiOnKw79NUHsrHZCf1VUy60Io9yKuLdl5cp1+23Y82i7h8TWGlkW0LeWZGW7HXHsfvyhh9z+/he80upOp9C8yclv6HVa/MDLBb5breX8nBd6/X7g5NzIY30AyLFX9nP82RTcKHp5Ve9eK9a8+ev+cnki7LrWXamxxX2b2KvuOlZjIYthpzUwtefhj7F82D5/91GHnP6Hn/zBbo26lZ+vbd5KYFtJII5jp/OvX2xtmfzGVJbr38vN9+3tuMFurhfuxrxosuNEo2MWNztOVGQO8zlAa4gcpz5qoE3BG9/LrSDSx5G28Bh6DpwQ8Z2j4jhyKixyuuPQW+WEucW1yHshqJaeqlZbnv/7pk+tOPTQjmBbybDRr2MB/W0+4afnzMmNzb/c7Jc7m3NuOMYPyxOZE0724rCdxeEYJ45bWRQ1MSfOM+aU4pi1OE7sR3HsObHjsTjMO6AZx3EBtiiPhUbsizkR8c98O1SoABfFbl+1tnMQhvkgihn89YYB64qrrBpFrBZHrMbwL2Y75dqf2KWl5bmQsZoT+/0x8/pczy1Hjt8XMa/XieK+OGbdgeP2RMzvZoWWTb1+blPolfrZu04uH3LIIaHjWHPZ2xwa9jQrgS0mAWDgfdMfn1gYvfqAuND/cc+vfoh5wZ6OG47ja4uaphSs5bJuGrz5ZwOIsacmGGd9zjxGtlcP+OF7YPb8d/gfgDxjceSWWegvjar5R8Nq04KunsmPjv/ogpVyc4otJr+R1pAF9CE+8Qcf7PB3f/3NCU3hpnflg/KH3Dh4jxtHUx0WjnWiuJ2xuMWJufnKo03yMSz/0fkEYC2nFx/nEKuOc00AuazSzt/IYzUF2xFzhM8TLP8q9kQP+R9EvZN5xOB4eNwO6AowxYIodmsxcyqxw3qi2N0QMbczZu6akLHOyC0sipi7KnTdDbGbX8XyrW+t2GW3jdOnX10dosjsYVYCVgJvUwJLHjyjuPNe/ziAFbqO9QrlIxwv2Ju5YUkawo1FxbgILjQcPCmqk88DsXENuGERIQoCtmcC+EAKgQJ1w0KAQB+61SjIvxhVSneWa6Nua3lj11ec6beFb1N0I/o0C+gDPP7XZs0sjCqu36dQ6z7Ij6oH+qx2gBtHuzpx1KKflohRjWuOwxymZa648QoQjsco8DbOQaVWHYtbsSSKdjK/RHtCSUjcX6g2wG+8urvWL7TAcaAnCoJ4HzEniBmrRbHTHTneW5HjLg6dwt9DL/9UtTD674/W9l7b0dEhN1sf0fPI3ryVwBaRwFtPH9M0YdJbhzpNm05zC+XDmReAH5y0jWsNfodgK9kvP1awYI2N12PiilUQ1pHF5ClgKyZhnkO6mbANySok+zBXCwr2oRPHYW5pWGn6dW/PlJ+3f/zPS7aIUEdQIxbQzYcdx87rPz93wphq58fyUc+Juah2sMPCSU7MYPdxOVccDpkKODmjFmAJ+4+L98l3nD8j2ColFb4TrVAlAOcXf8VjEfDlj2KPcwH+nIXz1+Sa+ncJi0/PXXz8uK+6ZPFckZcAj/cl7yFiDgB9b+R6C0On8GjgNT0a5EY/+smOW1daM/0IWjnsrW5RCcQPdvj9u9354ULrpi+5+fJRzA/adCDPYuEGgNJDqA6gMXUK9kQZSDFsXHwkqzd/V2Z0xTrk1Q0rAAI2XXw0hUBeh7YXOlEU5F+oltuu61mz52/HH3dH9xYVdgM3ZgGdPNwVPzlzamu49vOFuHyyF9f2c4UJXaA47EGKCqli1jqQKgBWR5qAmbTl8PYcxl/lH75X3xnX1UFeAHgU4cYs8B62TxVbqEIZ2IBvpSq/k6+i5rs8VzF6ube6up7oVyzvWVO2UYkABs9Zv1uJXP+l0Cv9sdY85vdjJ49/9QMzrq818Jyxt2YlsEUl0P/6Ybv4rSsu8oo9pzteMDFlVs+6mgbYFNjJkp51jGlqFyZE0QBOdO098ZHj9/iq+caNiHgK2lmMHhYPeh1sC76D97BGRV5/VCvdVe6d8J2WQ5/6+xYVeoM2ZgGdMbbkxi+3j+1Zcnwh7LnIj6rvdVjsid1NEuYq/NsCQBUj5lXahIlLADRgswBozuHhFf5cl/8x12OOB++hyLonPsP38F5sWp4oD/A5ZfqS/nRhChATkb9GvGIcbM7CATwIOZjzvyBktSBgAf+DzwH/ngM/1H7n9d/RNUA5galoiL7pljS0EPA5GIeOvyz0SveGxeabl+66yxMzLLA36LJhb2tLSABYeWXPPx6Rb954lZMrf4C56KwWy4D2rx6AK5Yh1yrShAJM2hBvx/CJUyaC76Ed3USYADAyCzSfZwF2JvjXiYxHFq+BeqJIRGFhYbU86turFh142zvOnIv7Rm+JR9BwbYxoQIdAt/1eeOGQlrDry7mo8gke1IbALMFLzRdl/qYBawIAOWirPwneANyezxwfarDKPw9fAcwFwCM7VyNL81URAMfgOAngCaBHjEXwB+AuXjmow85rYcQBHAG9VhPv4TUIJcBLNs8VgpRfn/jYUTFBi4IMsuPKjVTyQTHgJnnHWxPkWm6qFkfPOe57dyxquFljb8hK4J+UwIZnP9veNnnhhW5x05eZH4zPZOV0dR4Q0JF8GMt5yuyOnUawJgCLBCHL952KjDci2002rhZN+QYVA81MTxg9ni9MfrrPHYl86HVXq60/q/Ts8b1RR97b+U+Kv2FPH7GAvuqmy5pbOl8+vxD0/IsXBxOU1oqmcEG3GXNcHXQ5xsImKALFMBMDWLfjeQLAczn5lxev8B1n5ADi0B6wXTRz46AnY0xpyVmAjuAtmLkO5vhZMnYAdA7sgplXAdD5X43Vgpp4L5k7KADC+mAEz5HPwuIg5MGtDlJWXMEmEfUA7CFz4sjJvxgUWmb3T9573vQrrt/UsLPI3piVwGZIoPzaYbvn2pZ+yy31nsTcODe0U4UlUAd+6tIjaxWa0akpXV0ELX8klUxZ+iiYyvVFmeHl9U3zfMq0jscZvnVULhCwU+y+DpjT9kMnqNVa5q3vmfSNyUc98cbQ5DayjhqRgL581qk7jw3WfzMf9J7mxFGJm5KVdR0ZNpjFAYglAFOQBSaMjBkGHITLIfv2AcwB1KFk2wCMXPnkTa2a+paoWR0BXDJxPgnrAzoLAdSFWZ3/ofm9VpPADq/ijzP2IJAmeOJSINH3yiwvNBHlSgDlBECeWui4oi2VnZC5lTDXNI+NnXbVsd++zUatjqz1xd6tIYHexR/6QKltzY+cQv/Hhl4ZVa4R2lKB36FrjJAFXBtSQT1EAeBAGTEW4noi5jX/hwCPrJ1/Z/ja1XemEmAQFGpxxHOo7z2lENC8ddmWUgKgr04chKWHunonzxx75FP/sANMl8CIA/TVsz63/6jKuh/nwvLBopJSMsg56+TsmjBrGc+e+KsJkOKEQTM0mNB9qQjgKzBzrhhIv7nG1KWpjD4T6jdXSgP1mUuGztk5BXUJ7mHC0gHUEdBFcJzwpwOAczCvApgjqNeEjz0C64PMYVf58DR6n8TOSMYu2Lpg7jjvRVyLYPxh7MSRn38saB53+QnXLHjMRsPbZWgkSqC25IAjvJa1P3LylXcNGviWCd4IuiS2BxoCQgHzDy2AynyOFj4gHTI+BwWPawcAuiIrmFojv+O/AXmhbJ4AtgJrwwRPwd58r4H6AKZ7anpXBToYY5CdHjMW1EqP9ZQnXDj6yGefG4ljqd49jyhAX3vd6Xu19i67IRdWPkrdSwBGYCp3CgXG8vAn2TWyaGrCQlZMgZNHbMoWYWIheFOAh+/Q9I4Ar/nRqU8JWbrJ0BM/uTC3DwLoEPBGQZ2/B1APBZBXAcyrrAKvAO6BAHUAf5USR3Lgs/LY0S2hAv+MwDkEduhq4OSXxKXRV46deMhvDu2w5R7tQjQyJBCz2AlfP+AYt2XNtU6utiuTHre6d4+rsrReK1M7uv8wG0W6vET8LgA7xOQYjSufICEPdN3g61jWOkOAXpjcEpZOAV4RngyfeBZ44/Eptm76zqUJnuatK1+7YPFhWHiyuzzpPAvqyUgaMYC+4senTRtTfutnuaDvKHH7Mgrd9ZhbyDNWKDIGgA4mczSzqwAwNP0QAA1DBgyYwWsEfzgxcHJJjZkyc2TrCtiJWZ9q0ENh6crkPjCoJ4AufOSY0gZMnQN6tcr/KsjYgxoPpuP+dKMQDea3C585BgeK++VKkcHUU351YOuuvy5qHnPZyxMPu9kWpRkZgDaS75KD+WvvO9YbtXY286tTVfprCrSNyHa+BkgmTlJbVQotx2e5xqCAtSwZGfujsnXIUo+AHgRiDVOAboA7FqkBUOXrHGHU1ByP4Jxi5hk55vRYeJ8KgjNYO/W14/EYhRs7wNQf7y5PmjHm08+8MJLHGd77iAD0lbPOHN/as/S6Qth/sqjmIoK63FxOsPJiUTBzNIerCUSD16SolHYLgB4yFshXPuCluZtr1tS3JVPSMF1NsXXiY6emeM2UVS/SnbB19OnDq2Y5QP85ADTkpmOuukhp46b3ao1VANAlsIuAuZBBvrqw+BuBcrSgjXzPC+yQFD0MJFTBrTivZQ576PhrwtaxM0/52Z/n2UloJdDIEghee88xXuv661iuOi2pZYHWPILqpM5FUhjOBHRcjySY45qhVnMS7a6tYdTcDsdIxs0BPSQ+c+q2o7E8ALwG2KOpnj48k7lnRbebgE5Zt2b6lw1z9kDe42fBKnhZ2lpQ/POmrp3PHX/CkwsbeSwN5d4aHtDnzZvnHbH4F98s1Tb9mxPDnmTgTnKZmy8wp1QSYA4+c5pCRlKzhK9LLywjHMOSnXNQlxMDwR1931maNfq5qG+dprVR64CKKM0wianIVMOnTwAdg+JEGpsoMKPeQ+EZydIpoAvTe8CPxdK1io2TfPXE/E5y1zlLF/48HihHqj2qOBu+NsQs8PJvstbxF5w658H5Qxmo9hgrgeEmgfLC934y37JujpOvvCPlMzdXXvWZ/pDUgqBWRe4PV249NLHjsXK94i/QFv6OoI6vANCEjPC1C/zlNNCWrjtGsBw1w2sPpo5fXPOJkxMUMBuFbbJy3LPAn/v0wKfe8sf1ffvMmHTCgjXDbZxsyf42PKCv+/5nP9FSXvsrNwomIjP3iiXmNDUxVpQmdp5KRrRbWlAGAV1NECl+FVQiAR0mBAC7BHfcfEUrTkPbdcFKgIFymKtOAuhQwUh2bNEj67WAORl1T/LRRaGZBMARyCm4g/kdg+Mq1QqrVMD8Ln3pvMocqUVP42WgwI5yqaVN77DgYIEdzewu2+CBtcDW/eKLbNzOn/vi7Hte2pKD2rZlJbC9JdD76gc/WGxZdaObK++b8plnrbomoGvuPuL/hrUKCQCSA76uUBaOznc8jwbf4nuYwBLQawFjtZpu3eNAS1i5yGdN1iBqfqcBSTSyXgNgI1Jei6ivU6VOWSqRGVCTP2ELfPlzonK19add6/e+fNLpC3q39/PfXtdvaEBf8oMzJo0vL/lVrlY+DATseh7zSiXmNLdIf7lP8sxRs6W5noa2nAJ1aeIOJZDDxOCgHrIIABG0XRy4RpqaNPwL37Pv8b6JoDlShIazddkHFZhnRKKmIuGT4jLcZ54J6uJ7zE+HoDjO0isV4VOvyeA4rA+vLikAnvrStZR5zewuGAOY45PcdkdVpYM2uNWu2DqXTd73S6f/8OYROwm31+S31906Eii/cNDu+fYVNzj5vo+jC1tdqd6KSwEd/eMqgAxrYchoda2uBQTC+ZKJm+sVBXbsAUFfvm7BJsu1xMqoLHySnWMfVDQ8ZeAkd9wsPkPBuG7ddwLktEocdFWZ74kiYPrbJTvHRSmOvHK5Ovpff/C3L84aqfE5DQ3oG799xNeLlY3fYlHsgpndBzBvaWGsWBLgqQrHEDPVoCWbSEEYPujA3kPYuZwcoTRb40YqZlEI7ncGpJMg6EJwnu8xT1WXg4I0ksGD9q0VdJCjXYG8bpLHeu28znsK0LGSnDDDa2b3SkX60mu8khxl6BojNwAelfck0BAZOjG7m0GzvIwuY6Hj9bHWMZee8cvHr986y6tt1Upg20lg4/OfHt0y6qWfevmezzFXzO/NAnMkDdp5pLgVZsag2R2CeB3YsZma1vE9AjoFc2lWB4BGQOcBvhLczah3PFWLhJeIS83lFITxPf0OFxD6m2qbBMel2skIrEv58hwVsBeFuVXdlYmnt5/w4n3b7qnvOFdqWEBf+d3P79rat/wuP6zsC0CTKxSZ29rCWFOzBHOIEKVmduOhUDPSQEmjaJpCczsAOjBcWV6V+6K1poXIcUzyanOyUAsoHR5YEXyfebkccyGVDlPczKAZ07+uAtjEhjGi6puIVk9YegLmieldmN3B3F5WgF4V6WuSoZu13pNtYWU8jdoxLqkkJ/zoSe13M0CWeyzQn+7nFzujpp149i/utTmlO87aYHuymRKAUtIf3fk33/SbOr/O3MgXhIGAKZ/DdDUwll8NxOVvWnCtLJuB6So5WYwAACAASURBVGlo1XOBoaPZHcCdmtizwByDeRHcScYORrNraWoZvvRkAcss1ardZpZ5Xp2fxcaRMWSY4ikrp1ZL8n0taHqis7zzKZOmPzniClk1LKCvv/pTl5bKG3/I4tj1czmWa2llrLlZ5Jhj+VUzLc30BWVYqbQ5rsxKMjANQB0BXQaXAQPmed38RAFwtFlhspZaqOPwgD0AdN/zmZ/zmefn+GcoK6v8/MS8hb56jEanW6kisAvwlmw9xk1ZErO7inQngA6BcWInN33jFh3MjU1dyOKDPnQ0uXO9R8XViPrvGFfD35faZ4868fJLp0+fDqUj7D8rgWEngcrL+5+Qb179P8wLxmiYmuG5S98cHkSUABpUqyLaSYlXZOsqQwaAHQFdrDeJAoE+cxnMC1ZFWvGSZsjw32jNC1LYiprSacGXFCvPCI7TGDt2TUSqi73byYYwpskdz6VV5uqZ4CPG+qut1z204rOXHX3x7MqwG0j/RIcbEtBf//EXJk5Yu+wOt1b+EKSn5ZubmdvaJvzmHBgxfxN3KCKjEbU+OkCpfygL5NGPDdqtDDAJSAU28FVz07sc49rYV99hXXgJ6gDoAOy5nHj1feaCOV6y3nQbxqYxamtVBHLKzglrl4Fx3IdeTkzuPNIdFRFa3x1T1bQ6E8LKQFP1VJ13MkdRUVfWO5nPzoPkvNwKp33Kcef+8sFn/onxbE+1EtguEig/95G9821Lf+Pkyu8lxSdFXwYKgtMIO7JyeRICugJsAtYYEKd2bsQ1DY6R/3BdQmDHIDdMt4XP6jcJ4Nz8Lhk7B3kJ5hz8iWj5e/JFCoAHyEGnoJxVmCaVmy6va/ris44DOsDJi9/VXR13dvv0V2/fLgNiO120IQF97dVHnVrqXX+DE0eFXL7AcqPa0qZ2WlEJBydl3Gqsmigsf6DHKu0RJgCw9IAFMrhM5HUnaWCmIpsouUm0ODwU8Klzpp7zWc7PcWDnpnhk6mY3qJUKc8eVyZya3sX+6dwMHwKwh0kueqXCze7A2LllgeeND8DQVR46TO3Bt1tVDF2ep8zusJlL7DCnqXV2+/RvWJa+nRYDe9m3J4FV957WPH73v1zn5rvOqBvRnhWvZl4OTe70lZZ0pYG1PHiWZsUYke7UZw3nIQPHglTI0PlvsMbJAF9MwaU+c5WihmshWRPRCKClmdVJXdPWV7o9q25IEEFuhimeL5wZG7jgcSoCH/dTZ6wWlZ5cW9nrpJ2+8Odlb+/JDr+zGg7QX5x3VX7Ksw/dkq/2nAwR5EVg56NGCXaeMrWjqcfQaE2wxsGk0JgMaPwNmT3kdgKgI0OvVsWuZhhkJn3facuVBHRpgoe+Q+Q7svMcMHUEdZXSllaak6hzWRAGQR3N7tyvnpjgwXpAo9xFpHuN9xdS3/jcMkHdZOlIQ6iJUCpMwuROouNN07vypTMW+bnlbMy0Yy+46f5nh99Usj0eqRIIXtz3/3kta/+beWFTsstTBjOnq22WK70eoGvfyyJVdOMnVRBLBs8hAGONd178HOtmkBRXjGin5nf8Dtl9CswJc1CWgAF83tTPrS16A0S404h3s9hMFtjzPkoFgQB8HDtxb9D+rf966YyrR0rUe8MB+tLvnrJbe+eSP3lhdU/wPxfa2kRkO0wACujKFkZsxxSclX2cMnRCi2nUOT+WtAN7jQOIywpsCUvPNr0n8W0071vsaAaMHFi67+eYAPU88yHNLRPUkyA006cu/OkCzGmgHFSMEz50kYeuGDooIMRNkMwrVBRIYB+3EGLxHeLjM9NHSSorFqbRWDqw/JbR37jw9r99Z6SCg73v4SWB8rMH7plvWf47J1/eT/VcucONIDiagsoPNqPgM5zttD6GMrNDLrpMc6Umd7Q6IohifQ2YvDwThxaPwbgf+b3yp8v8cyyehUydWjGz3JJockfSkzo+g4XTYzWTPa6zGSyeAjpaBVRAjsHso5jV4vyydbVJJ0z5wotPD6+R9fZ623CAvuabR08v9q692YmjfKFUYrlR7aIa3ECBcFrEuBxl2qCl9m3D7GSeCyVTw4hvfsLLqVaAoUuzu9xzPNEbRLtaLQaDDWPkOw/sk38A7mB+h9/0tBiR863miWT7GNyGYI4md5G2BoAOOegiD70sS8CK6PzEDaAFw5mmdg7oJLVGLkJqjtKaFKQoTVJsShSq4e66fNODuX0/evyM79v909/elLZnbSsJxA92+MHEm37gF7su5SlqfB7Iq5srqxngTjvJjx3gRGTaUJcCAFyrNumJ7Zp5aqsETZ69Q9rkgA6uQBIIx6vCyYqXyNBxMVJFs5DNm4sUXSONwH1qeaDsGhclfNVYuBnpThexDEUA7xMj25F8wWfuQ5e3L3/vC1p/cbf3/10wffpt1W01NrbXdRoO0NddfsiP8+WuSwDsSq1tzG1tZQy2RE1Vg6NRlnLAUnSlQI3fp9FXoqcIHIF66bAZCvif6bakYHLHTVEEcxZMXAEvGewJCMogOVmqlvvTgaXnJVPH6HeZx47Azn3ZtG3pB6egLtLYRGAc9BWLynB2DtXiajUREJfyn4uI/GSekm0czTK3MqJflYhVBWnEuiNcXgLIk4j3mEVubkNuzM7Hzrj1oUe316Sw17USGIoE+p997yGF5lW/dfzaBIWfkAIOA5xiKgU5Ojm11bdO5BzMKw7g8hUVZ176FUrASl86AjoFcrXARIxVA8aqNVLPggS7IbgrsEUgp9s2G5ZMunhp1kqpSGjMIgP0zQA3rb0M/3nW77h4oHwR4DFPRv4ehLm1a4OJJ0457aVHhvJch/MxDQXor/7wvHET3nrxbrfW/6FcLs+K7e2ixCsGkplbC6pBghqhGfQxmDleKAJQMz2CvcSDgBdkgSA4bnIHYIeAOBkxjjuYicsK0WN6l0PqxQvjgMglFylvMa8oh1HvuXxemN8B1D1PtZGktRlbGCtQh33OSWEZYkng7JyXfq3ybVQxf940tWuGC2oOlIqFCI7jpRglYTBM9CRingbJiQA8ULDB7D7m6pl//FvHcJ5Ytu+NLYG37jyvaeJu9851Cz0nK9M5Vl+tB+gmsKdWX5p1k7HBE843EC2t5Y7WR2qxU0FxkoVXoD5GkGgb6CPngWbSZaiUDYxQJ/nniTlNf7B0QSDEJFXpLfVbncA5pVRQVqIxlCRwKJWTLpkCr2pHlIKQsd6o9cb5uYPOb3SW3lCAvqzjxPe0bFi2wA1rEwvFEiu0t6eD4ehwVDRZPn0cnNr31NxEAV+moUmWi4wcgTwEP3oQGsxcKu8AfrBBDNQ8x1e5BSkvl4oADGwfdkkLQ1lUDnzqIvI9n8/LlLYccz0XStPofmyq5FKWTirHiR3XahzIAdB5QBy4B2rCf64Yupxk1Eqm1ajX/OcSyGnWitKLkhrwKihVAjyuFyFct9D0MNvj/cdePPtXXY0NC/buhqsEyk/td3S+dfWtjhu0iZxzYNAUtUhFSX6TNJCWpqcRCaR87NAmb5zMbWJWxxRckRYjtn7Gf9T3DWlowNDBtE5jfcy1ENHArArHI+C1PNU0qJuArcgSWYioHNBMZwJ41nl0XUagpsfRSHc091FAjxirBLm168NJx+90xj/+MlzH3FD63VCAvvLrn/50qWvV7U4cFUvNzcJ/DuZ26t9NAfogLDzL9C4HGLDnIIA9xWtykxMR0Q5MHU3sCIzisiLHHIvHALuGSHb+p/YSFxNAFIIJBdsH9i+j5IHRw/HCny6Yuu5PF8F0nCXT4FMwscsId9wXvcYD4qTvXII6ADwAvbbfuWpH5pvzWzEWGsIelIvLyFWnxaeoyZ3PbWl6B0CPvPwKf9Kun7zo5vtfHsogtsdYCWxLCUCa2rjJD93s5XuPVwVk5HRI5ZyjfxzXEdpRzXcuf4B5RJk8rl1qzqF7UIK9MsETQEcfOE5EmneOmjP2g18P/f9ScVBFZugCkgHoFFzNdZUCamYBjowod+qHVEA/CJNPfJTSdyf96Abgg1ehO2y79toly77S0eGgl31bDpttcq3GAvTLDvtSsW/jbFBqm1pamd/WJnxMWSVe+eAxItiHEhwnzwNfOZimOZjjfuK85CsAYsTN8HSscQUeyrpKhg3m8qRgjAR0AHX0PYOyEAozPk97C3DDFFEMAqLc4fwknQ1M78kuZwi4aL4Htk1956BwQLs8ul2COryiv19TBpTP35FZOYY1QDKLmFsXDHM/CaBLCsskue1KoSZMPXS8itc+6Qtf+v3jf9gms8BexEpgMyRQfmq/o/KlVb/h7JwHrA0SDGe2jSZ5LVCOVIjLAnS0AkBbMJEkQVCxQbwfnr4jI4KaSkUjO6ihgoATFlk+fM+3hpaFZLTAtnrgijdEXikDx37Q11RRGGhbwhGuzVmFY6iiQBUA7jpAk7sUDxpe+Y6wMauEhcWrqrsdvft5jbtvekMB+povH3xNrtz1ZWC+zW2jmAulXmnJVGXSkiMh07RupqnpDB5928DMMYqdm6u571kwcxX0psaoTD/jAJyXgW1oMocKcMjQxcrA54Lcw5z75eW+5Ql7FqAu0tqECV5EvhugLtvi4xpM7RLUwT8u0tWqCZjzYDgB6Clzu1w8uLgkE0ffP5reeb45Kt3ExI6KQVL3gZjdlasuyVNHP7rbPObKmXc/+63NWGftoVYCW10Cy+adXJq851/nernu6RzIEdD53DAuT4GegtlgvaQsXQWbygtorF4q1ugHhw7w/pALI1vnigBfCHTTHfYL+y4WH7XZiTLzYZ81QJUAblofNHZuBMTh9RDwU8eS9ZcCOvafc2tcYDLS2hDU1bkihocbKSI32hiMuWTyOUuuG+wRDNffGwbQX5s1q9D+2m/meZXeYyFoDADdKZWM6HY5KbSozKGY3KW/nMeIxNz8DWCofM/VCqtBdTUK5iRwHgvEQL/y+QLLF+AV8smJuVwGk/Hhyi8nguIwEl2BOg9YE3uV87shJnxRHlYHdcW0zWA4Et2OCgmPbifm9mQNwkUiCdRBn71QqnW/OdamT0A82XKVzDMt0p3Pbxmfw4NUSy23Tz7w5FOnX311w6eaDNfFYyT2u++x9x5UbH7rfx2vNi7NzMlyaoL5ZgE6AUEVn0KC5AC0xf7LQotARg0fVZEZLLQi881FpKo05xtBb/RBqiA5Qzun/cfJWu+e6gG6xqgx7SUjAh7bTQG6ZEhooajH1mmwHHddyq3eY8b6o6b7X+054MQPX3xPQ8bnNAygP3vNl9t3eu2Je/xa/4cBNJtGjWIO5J8r/zmOWuIzMpO2EU0TVBVR7FIjxGA1sTtZhZWh9rlk5/omLIkbDFk0B/NCgRXgD8rR8qA2mkuePIokbgV3TsNUOGF652bxSFgCMGBG5Kv7fAtWMMfDdUXdd2HXw41a+B7oWL8dg+G42R3aramNZBKrH/rKDb+5UkAIM+ciFpGxONdE9LpDNmZJCIIqLiOVGGF+B18/Y3G++Gzb1PcecdaNt60dicBh73lHlEDs1J7a7ft+YdPXmBMnO5ZKXMXhrwG9ou0SRFMrrrS7C/NXctP4VpV7lb9Txo5ZOxTQMUcdwZ4ydGT+GOHOTfGGnM2gOdPshmCL3+Nnel8mcNM2zPPNdrA7yODhs8orJ5G29dqh15aBOQjoEJdUi3OdncFOx+x63ouP7Ygj7J/tU8MA+mvfOXN8+7KXFni18nvzhSJrGtXGnLws90rYr5p0SrvMYuhokk9veAJAqoqwlMsi1atW5cw2HfshguCgKAyw8kKhKAC9UORmd6zLnk5Zw3xvEWmOYIzmdx54F8rNUzimC/BGts73VscUFrkgINvngA7svJYUk4H7ASUF67eLQWXkmONnGgyXUuKh8pUwvgvLgMwz50VjHAHsNOLdAHI4UwG6n1/hTdr98Jm3Lnjlnx3k9nwrgS0hgfUPHzy1vWXhfNcvv1uZ2hFA6Eo62KqqwFr2ymS0CMZZIEnrPcAch3MR0NEPTpUA9C3DpTCWiH+Hkes0+p5MaA0wie+cfk/BF99T070yD2K7lEwZQXH0AWnyyKjfbjJzxR5II3ht7j+X+83IDL6ucMw3p5y39NtbYkzsaG0MNvR2tP7W7c+r3zh5pzHr3rzfDcrvBMBUgE5NVuYAHCAIjs9TucmJ8IkLYIWIc2Dl/QDm5TIHd2DNahtTnKMSaAG0wW8OQF4sAaALUOf7nUvrAUalq+1VJRDy/czJnuQqOl1t+JKY3k1QB3CHIDksOMOBMoy44sEtDBgIp/n/ibqOi4KRkkbBXi8EJWYVtwkAe5EFaKBFvt7EDgskqHOgJwG0AuQp+MPua/4md/ykoy+5/fGG1KSHzcSyHVUSqP5l7zNzxXXXMy/0BThKUKoH5hTcpI6cKjqTBZAKHEleurLG0XQ4eQH0VfHIW9IvOkE52EtrG5rVNdM1khiiZEBnaa6qybxNEM76rEXJGgqMaVJHWSiZkD6ZIJ4VMKdy7+V15DGo74jYwFiY3b0Pn/DRs+/obrTh3TCAvvSKE3drXv/GA04Y7FooFlkT1HDP5fX8zSECOq3mllRLEz5tkbddZv39wM5hIxPBzjW3vJrnDg9UAxcA9AkAvVgscf+5Yuc0Ml0pyDozB2DH/czBXM4j1GWwHN1rnae0YW478aUjWxbBcFgZTuae88h2ys5NZk5N7WJV0ua1UvAByCPmUkCXIM3BPBJ/8B5Jg1KiCcBzBYDvteBW/bFTPjfzj4//sdEmnb2f4ScB2PTpnbv84mbP757O882RReNsUJ+HUCVOATYFzwyZYJvK9y2Poco2ZcF8ehKQx4mKygTNc6e+ckletHS5euCtmciJecLsY9b5tD/Uz521eJqKThagZ/nSDaBHAwam4AOxKUf+6k6265F7nff3vw+/kThwjxsH0L963LuaNi2/3wmDyQCaTW2tzIFCC0Nl6HJQC/eSYOTqvWSQEKAGpVEpoFO/M84Lpbg7Dk8t477zYpGVSiUO6GBuT/zcwKLlRKTmaG2XNOFDF/noSbEa4beXPn7ehCxUw9PjpC9dauW8fnsYqXx5ZOjc1M598qLUa5JfngZycV/C56cp3rFg5S6LmOtEiqHD8QDOoBkDOw8il//R2g90Jzf8noM6c2O/fdyFM+965meNNuns/Qw/CXT93wf2bml+817Hq+6i+8gzUta0VVX6yOW8EXdOvuOWvCHIgwKkUgjIiRQsddNZonzgZYX5MSO/1OiHdk3K4InpHBc7CsBmX7M+w3dopjPBu15b2A5dKMxziaKQ1MeJ+WZz6GmoRW7UHY09f5cLlvzPECQ/rA4ZylAaFje09KuffX9pw5v3ulE4FoCz1NKy2YBOdyhDEzCMAjHuwGQt/OdgageTO5jeubldbjNqjm1gzOA/hyA4CujwnWDS4Pvm5aU4kCKTFsoz5LKLKHdeQpZXcBO56KLIjGDtwN6FNS7xo4uCNWLvdPSlA/DzsrSwravMnQcw55HtUNEO0llwZVEBdbj46P2jCj1WpYewNwBz8SdN7hjkBuw8dlgtcvlfEiRnbKtK67rzErCj/v3L975w1bAYgLaTDS2B6iN7n5krrP0f5kSewmSK1XIap4SAx5CpxI+hTJf+pqWskdZMEJZrhnY9s02ToaMiYbLslFmdgndG2hltpx6gm30xj1PBNPIOskA/y9wPh6sNIDIi5KWiAMuZ8ETItDX1WRTM62MtNz42Zta506dPx8rvDTF+GwbQ3/jKse9r3rB8gROF44qlEmtqbmYObJlKKy3hI6OTQ7JN4S6S5U4lI9fYOgfEiBdiAUBP/OdB2n8u/cMC0KFMa4EVuck9YeiCTcuqbljakaSrYSEY9HkLIMbgtVBFuYt5IMEcA+MkQ+dR7zI4TvjQRalXrGyHxWqUy0ALxhFDA4rFqPWHyIV+B5IDhu45oQB0EKYj883lLmpgbueAHrssjPgRIt9eBcbJmu9yvvJZ1jx61pcXPH9JQ8w0exPDVgIdHbH7b4fv8t9ermuGBuZ4R9w/bQATvVsK/HQNIhZrxdKpAkDbhzQ10zStOjMI8Kt2Mpg1jXIfyGyurZ3Go9QUBBKVrlkNSNCMWjyIzKhJnf5OgV4x9IxAOdo/DITj+2wkWTXclQfWwoixclR8clm0/9EHfumB9cN2YGZ0vGEAfelXj3tXaf2y+90omFwoCEB3+baCMhDEvPkUaIsBh2xcZF/B58T0ztO9pMld1D6vctZL5wGybDHXhMkdUtQ4oEN9+YJIWRNAC4Frid9LtAODMElXA3auGLUEdCxgI25J5IijcuDICHdg5wDoEByHKagQoa82jZElaqFWPLB9bIvPGRIlq+ZTykKX7AYnDPECzAHUAdxRJrjpCvehxy4LYo+/pvzoKg9dPAOYfKylfc4l9z5/gSOi7Ow/K4HtIoGe+z8xsVT6xz2u1/8+haEceGHuQfoaNX1zc5neT/xIfzLZMx6jmcXVtNTLwZpASdvPAkDaG6owiMUqu22TMSPIZqyjelCNbHMg0Dbb0rR7CvLGtFfpa1JpyAqqg8sbueeaHgCAHsasGuVWrwt3OuLdF//jue0yqLbSRRsG0Bd/7TN7tqxdeb8X1qbxtLWmJl7jXPMJk7GrwJMCOx9oAkxpMBwy9WQzE9xmFACdBsSJoUPnCPQBguB4YFxBFJWBqPe6gE6uz83t0iwuWHWVF7Chu6Gp3dq0tDVXVp+TJneZSAbtYUAdmNl5zXZeQY4sHMpPTmtQJKValSKN5WD5uZEAdAnqwtZBNWNwHQCgA5h7LGSeYOe0voU0z4tKcbK6ZfOoGy9e8Pw5DkTb2X9WAttJAn0PvPegYmHZXY4bjNYAXerTWoCcmksmLTfASRWGkfhvrsRZKuxgam2K5coTjPmdAmCU60Agrv1mKC3KcpBRuY32abD20TeODAT7haJEAEc/ueaDx4wAuWujZOk08B26yeN5uLXVq26KJ56y18zXfredhtVWuWzDAPqSKz67a9Oq5Q+4QXU3XlgGAZ1WYNOURxLYhelpNBBO+s0psPPa6rz+uYgMhz8VTEYAjI5bj+ehA6DDXuYCzEVBGU8wawBbomFjehya3OF6VSgmIzeA4dcNAuG352NYMnS5Wxtn6rJ6HA+8k0FxHEA5oAtQB7au9jzn81Oa1qnSQ4Pf6B7uJHhP3GvEnBg2Pg04qNOUNcxF58FxDADdl4CeFJsR4C4nonoFht52y+Rzrzyj0fxcW2Um20a3mgSqD+xxQS6/7ifMlTMV5yua2U1WTY2CA4EwXX0pQ+eARm5Ha0OCaSYrz8gXz5KKCaxZn8HyoBYm6vM3GD1tH8GbsnM+uTN83Zi/x6/N01qMcrOEZFBAp9HxBK0VicJt3rHqpKQCymLI45IA1B3WF4+5/B0z3/zBVhs426HhhgF0yEMftfyN+72g8k5gxMVSk9ornI7XhD2TKHYF3ljQhbxi1TOZxy0Cy0RwGd9VTdB3LcZFKKziO9xZDcq8ip3RYFMWAFqZ+6KeAG5sgn58kSbHrQKwMQvur66qxJHUGQLsnDSgf57noovVBUvJiiI1In8dI8yFWYEGvQqJ8fmJFgxieaA59/w9d1QFzIlhv+VAtkVyzaUfHQA9dHIsYj7xnYtr8F3WZBALZ+nwZXPbb/f76ElfPLSjAxq2/6wEtrkEuP/8o1N/6uW7z1N+csrMTWBFMM/yheOkoswzC9TN40zQ5OfIE5EdC706HWxnnmu2jYBKv+dATrUIwrxNBWUg1q2lkJETafsmg0dbHH5vylcBeuJHF4SArGEU1KUPHd2pqmoclIGNR/3P3PUrzm+k3dcaBtAXdZw2oeX1Vxd4QXl/YMHgs4YyqIk/S4CayuggQC2AK6lulgTISVgWmM0jz3EHNNzrHEARGSlVTFXVOL6BikgjA/M7vlf+c2niRgiV+oEqZBPJUq0Y3Y513NX04CxfppMR5UAQd5UwK+9d+ualRYKmn/G+K1AXb9RcU7LB78jvvC2YNTXGIgBzUWQHlQGMSRCR7R4LXQD0HA+2E2klAvixQhwvnsNAi45ZVGr9felzH/n8jBnX17b5Sm4vaCXAGFv7v8e2jm556k7P6/24AHQJdgq4EVgJoyR4qwnRBMPBVt+s3+sBKl18RNpLcmkFuvIN/xmtAEaD9QCasm8N/OVlaDMagyLMQJ1HFAYT0M1z8S4QtTE4UAJ7sl4SAkIAXV9PxRoHQXEA7OW4acHzhQ8ff8yMO/saZbAPNqSGzX0+0TGz7R1L/nqXWy1/DFhwsVjgQWHCeoXmZOoLNsq6GiZ2xbqJj12wW2GyRv+ztrOaMbZxbAKw8n3QeToZvBfmdk15zjJ1S386N5GDqVwGsCkrA9XUybWTuZUUidGL5aD+nSg4aj2QGr+u5NQDdwnsccjiCNL34A/cAdSHLpk3dy14LHLzLHJyoqacAnMEdKFwiLz1mLGmttsL0790yowZMyygD5uZ2Fgd3XjHwe9obXrpfter7qbFuimzOs4xg9GazJv/LM3YmnmdkmEDiOspBvVYNr8GYdN8jdEWFjGRKes1H5cJ6BTIs35DJqApEGiup6zAIP0UqCmo11NMMFUN+yDZP24Ml6xfyUZQgoQRIicthXhONSo+u6i436cOnfHQukYZtQ0D6E/PmZOb8tiNt+YqfSfyQDQorwo7D9HKZsQ0rnLOCWtPQDxh68g0lV+YA44MJuN54GIo6GMds7MTZYL7tVWqGuae65koVJFWO5ZhkBwoEjwNQ4Cl+KdXbTPnCP0s5rXsVx3zOs5NCubJd0ZgHLVwcHnUWBxWWRQCQ5eArnztImwudn0WuwX+Khi7TFWTG7IIli7YOTe5t7T9cv2C58/qsEFxjbLeDLv76Ju/70eKuZV3O24wShWUwQlIc89NkEYwNq3XSsvHA4giYJDlBCNlND31rWuMOGMRQoUjCyyznoJ57SymrMDd8K/T9hIzX7IwUqUgSxkxlQZck1+CYAAAIABJREFUdGkfqO8cdSPFxEV/0ALLQZxaFeU6xEu/ytQ1eK3G+SUb3D0/sf/MJ5cMu4FZp8MNA+hwfyvO+sisXG/3TAByXl7V9/WAThLMJYAKc5/RhKwzeGV2lmCIoIibpSh2bgK6oRRL7NWKyCTjWm5lYirSyJSVhUD3+WObNKKeKgSmkpFVaz6ZL7piQv3m9X3rWBQmZjG3IACYS0DXGLpUJMD87+ZY7BVY7IAPXWzEwrVoaWLneaJyz/Ya96G3X3fx/c/NbJTJZu9j+Emg7+69p5dyq3/FnDr12ymQm6upYvF12KnJlA2ST/T2RHAIfgOda4rZBPWs3zVQlh8SNiMZixHFXq8der2BwBwXKQXgdaLk4Tga4Y7uQVI4JnGlIkPXTfBwCdyPhrv6ohgAffVGb+on3zPzhReG38jM7nFDAfqysw++vNCz6Xuu4/CIcp62ZgR3KaZKwF1jpMSPnEROkqA3YoIX3+LeYnLMS03RBFQh/oRR036lj81g/jTwTlw2lf8ulBTRms72xdXTgC++0eetzsSxTdR+9TkoffIhBAhWWRTUdIZOYhOY4zHm5flfDH50KUcMgBNAnjB0MLlHTaN+cMkDz13eKJPN3sfwk0D17j0uzflrf8Qgc5LvQy4nGQdrNLfL+9ocQKfHUtDLagPFRhnrQGZzOtmzF6IEsblPWi0cyY2YpsehtEkVEi0grs5zp0zctAhksnbpQZBMO2Hk6YA4CvB4GcrO+UZbsb9pQzzlqPdc+srjw29kjgBAX3rO4aeXutf9wmUQTA4R5dLkrkVqE3M6ZcXERIOQKLGRRLDXM7EjmJumdx1EEWYHYtJq3hg+9QSs9WvUNfnLi9B5Qtm2gv2UZYC2bzB32Tk03XN2zWMKBKCH8BcGXBVWx8iAPSh44/gFAeiOsJyoQDiMFZCgHkQRC+CAprYrZz7w3LcaZbLZ+xh+EqjdPe37vrvxX9T+55Qh893N5P4HCszwDQF7E3xN0FZKgvFD5nF1lAdTtAoQcYJnNJYFoqbyYAI5/Z0CuPker0+BGekDP7bOVqoDADmeLnzgcKCw8mkR7lI3wTruCOwI5sKvjimyXm+nO/W4/S956YHhNzJHAKAvOf/II5o6V/3eZXETpIkBoFMlkEZ1az4WiXTaWKJ514k+m4oxSSnPBEg1MJVsFeeHNv4zwFdn2okVwAR2XTnQmXmWcp4oKdTPTzRceYHUvKL3RawFkALHN46pVVkQVFjEK+eJ1Dt1rxCJD2Vo/QJzwOTueiRVTUa5K3Ye8cIPYHJ3Wtq/+qX7nv1Ro0w2ex/DSwKQsnbFB6ZeX3A3nc17Dj5zgtfcx42JJOZkx1tFJo8BcRzLyOynCwEVj2L/AriSySRnVUZArDqGLhJZgGxek2vXZJEjlyRsRi+ARwGbxgnQ700GUXdByki5SykECbnA3WIxgh3BG7uhClbJDVn47Ul/O68iB4+RB9565Y3O5BPec+nCe4bXyKzf24YyuS86/9PvbulcucCLw8l8cxLO0Ek6lpZ+RQBHi+xOhJUCZDkgM7+vY9I2gXvobcr+ZYC9Gbiq5kmWEqIpGMkH2g9dKUiC5yj75/NLagNqrmFuPuTJB1UO6grQ5crHT4FgQC/H3FxesHSIdpesnMe6IJgThl6LWOSOmXD2RfOfmNsok83ex/CSAGyZunfx57f6btcJGqBTv3mSGZqAPQWuLD+6aW6n4J/1Hr+rC/6pqFx9ETMB1wT5FHgaz8m8LrRHq7TVY9tmv7MWHexL1gYxmKLG01sT8dYDdHU5eSyvtcGzaRJWLt5j7Quv0sV2OvndX3nlzuE1MkcIoL/2r2eOb17y4p/8oHIApIZl+dBNvziOpzSo6XMiBcQpoEUFQZiS6oI+GZjq2gQoxVWJXz4D0NX8Mq6DAJypCKt2iCJDFBSMqsdr4xzXlez0tqk8hQ8q2XGGDoAOpXCFwV31EyL8fYhpKDDHB5M77Lgmd0FS5nYoJiN2kINNcGrM6XdHTzjhovmP/6lRJpu9j+ElgWXzTi5Nzj/6B8/tPkLsmaCVtdA/UyCmAJgF3jQCHSdrFrXKMrmbItyc4Di62A3ISuDHDD+Bxk4IUzIXnHptpxZbeTMJQ9CDg3DNItkySCxEYJs0LJCsHVh0MD4nYfCJaZ6y+jB2KxudnU/e3wL6jjkxIXVt0sO/vDlf7vmcI4u5aACVwcQzx56RRpk5XgmYDqYUaNdIRcAnQWiZCm1GxLzmi8/6PaUgmL58cSV5mLSqJUCf8rVjlD+1dnAzlszJV4AOQXEmoIO5HZSrPHNzYHIXOehYpQ6D4lS6GvjP4c/x1rFJk4740u8f+duOOdpsrxpdAmvmndwyzv/znY7be0gKzCnAI/4Nxd5JsTJLgENpI+u8euydHovHILvmnw3gTrVD6L2541vW4qmYALlwXUWgTgU62oYCaJLia5R31bORSHVLycQpo6e+9YC5/ZucnU7Y/yuvNgxpeLvDZ4edy29+8WP/Xujr+qbrOqqAi5ZelpVShpHeRGHUzdoE7AwgzAb7+sFx1I+vnZvBxBXAE0Ukxb6zgucI8x78GlnFZQjg0zx9IidRox22ZA14bXkwt0M5XPCpJ/IWAUMA4l5OMHTmCf857sOgqsTRCHdg/Z6/uLjLHp8459fzl+6wg812rKElsP6Wo9pGl56e7zj9H1GATlm6efd83wQzSM5Q0xHcaGEpcxWmJnKZSSNe1MmiUZNEKzW9zrJOmTD1mWMX67kCMhc5w8yv2jZS9Mw2s/LU6dZLRElANq6l5ipzOVbvFCxDHau5WJNjqKkd9Zkw9no2eDsd875LX3moUQZywwH662cdPr1p47pbXMZyUJ0NapmLsaYDVwoYM9xQ2kCiYE+yPHQlVS/cUvcadVg1VRtSyu8ggG8er66dea36CoqmHFOLhlISksmTALrYqAZM77xOvBQcL9nsuLx+vWDoee4/hxaw8BPdlAXT1moA6H7hSW+/9x154U9/vaFRJpu9j+Elgc55h49qd54DQD8oE9A14DV2TTN/y7p1uvpiVTd6XKqmOvlRnVvvQvJ73GCF+uPMlDJsKwvQU+zaAGxcaCiiIkCrdklfKKBTJcDUe4jf3AR0k3Hrwc40ZooAOu7uqFg7T1vb2O3ufNT+X335ieE1Muv3tuEAfdE5n35/c+dbf/LiaBxUZ1OAXgcQs6xG9VitObb5cdQcTUE/01Quma/Wl8Ej01WAbB1zfVaQHPbNjFdROep1lYrs/ig5aRHuxOTOA+MCvoMbpLJhK5CuBmAODN31oYY77IWO9dv1XdbQ7A6AHhab74hOPGT6xRfPrjTKZLP3MbwksPaGY1tHtz5xt+f0foz3HBi4BsKGlk/Zez22m3X+YGIxzeADrdoDgTJd7MyFr15/BzqHRu6rIDmSjmbeVz0Wb/QF/dxoycOMGZGmJvd/IOb0ZB2W6zH1ueMeLiQYDneADFh+VQ+b8sn9v/byi4M9guHye8MB+guXfGHi2OUL7/XDYH++oxkwdD5gAGKS2x0KkCfHcHuXBKkhBKzV9XuL64vukGI1uC4MpnQQLTuz/xkBdwMCuGLdUtGQVgyqdNN+ohKOvysfehhwds43rIFtWUMEdIfXr0dAh9Q1aEOVZcbKcJiTDgFxkLIGue2llutmPmSrxA2XhaQR+7nqpk81j8s997+e2/MJjaHjzRr7MfCvs9iuKRwT1E3AHoowByLm9PwsQMbfzetmMZZkwZIFaAZi6IaCg+diXzXzX/pYlVVDwFqsObrl08wxVwpAhrkd15skGE6uuxFjVaewaI3zrsM/ctljDePWazhAf/DBDn+Pny6Ym6/0ngrsPDG5q1lIItDR9EyAVo3XjKIqZAxKHWHAaHZUI9ScyExtQzAlrwrYsX/6byaYo4aaXM/IWycuguy+DJCTTneoM5QRUd0tZGEAm9UE/A83keFaNWxKw9MHxbaxDPLPZcaL2irVKDCDgM7aRn/pwvue/slQ1jZ7jJXA1pDAa/NnFqZtuP23ebfrOJVvTsGQMvJkedF3ZMPguYFAnU7KrBupt0rjQoCAOdhxWYqD0tLJHuyKOBCtYSCmXk9pyLpelu+eMGo0n6t67BkR7thlZb3POkYz2YOLL9meGhWCCis8tcQ/8Mgjv3Jv59YYP9ujzYYDdBDiG6ceclGxe8NsVyA6lysfW+jKMYG5jv88E/zouYr5i8YHjT43lFLdcpD2v2ddPx2sl7YY0DVHA3/NAkAsBHX87OpckhaC6W1C8xW7z3Eg5xXjANSBocMGqGL7VjCzu77PXC/HrSUJO0/M7rgXOrxChHuNOX1s9PjjL7rnsQXbY1LYa1oJgATmzZvnHVe9ZG7e6fqi2gs9a8U0v0uxdNxcRcqV/y7N9yYzUKInKK3apwiOiwmfaTIYDxe5jOdHQRqvSRfEgZg8bQ5Z9iBsO1l0k+7x7xSgJ/ciGLjYUIUfgmBMgJpXg0MGTtcjqgzQ4+mxas+IxCQP+0ZUWPPdqyZ85qRDz5xbbpQR35CA/urZn/lQ67oV8704GisY+maY2inokoEjwFVMHjGWxY8mW6YgmAnIA5ncMwFfDmTjt8Fy3Smoi14muxENpChQpUQPRkkrAGBY56Vf5ZayYltZAe6coMs94IGlC3YuZIeBcCrSHZi+/L4GOeiu92Z+2u6fPO+38xc2ykSz9zE8JVC9acqsnLNpZsrkjjiKt4VsHRcAuhMbvfUsVq9PVt1Pb4rNNLVnsWCK6+bvWcebYF6vTdpPk2kP1K654Bj7UijGLY/T4uYM83tWipoCerQm8v00xDqjsXitqAxjZTbqp/tevvIi5tDSfcNznNJhOLzvIKP3L//r6WNbX33l7lytciCa3MVY0YFdjMHEt56Ma/nLQICNg88EYc2snozyFPCjxplxvpo3UpOmc6WewlAfpPEuiWKQGVwnVgrlx5L3kVgRSPQo8WuBH13Ucxf7tUMKG3wH5/H93/0cg8A4ML/zSWb60GGnNfSlx4wXlQnz+b+U9vjQZ86cO3djww1Oe0PDSgL9c3f5t6Kz7ltcKeZV4eQaoialTFMzgXogqjQQqFMwppOatmcuCFlgisebv9XzvePkpNc0FRH8TTAag81QDQcXGL1eOxWZSoXHdZCsh9oaRIPZaHaRDEZWpIN/ltumyssrpk/YOkbIh7HDys7Yr+13xbIfDqsBOUhnG5Khszh23jz5o7Pz5e6LwOxrjlFTIaWKpwa8KYaegKLEWsXaVfAZHeuDgDYduPR81DizXASpe1Ggn8xUbb4P1Aez0lxKSckGeJoCKNi2AHUIigOGzgGdZ6yB/9zngB5Lc7vQnMWWqUnqGlSJEzutgQ89LDXPHX/RN86ZPn06EHf7z0pgu0mg68bdz2hhq29wWOSq2u0U2BCAMQedf8ZoeApy5BYQ0LNAt575Hk7PyteuB8D1JGa2bwIzftZIKzmJL1rGDm14m3UUDQq6SnQSqFX36Vqb6RNXeTOCdac200pHuGNNdy1qXl4XqsR1eZM+/4HLF/9xuw2urXDhxgR0xtjiUz5xalPXurkuYz7dtjQLzDUQVyZxXQFNjkkYL03tzGpD/z05j0bMC/CmvxkloQ1ATuavPKcOYNN5Tlm2prxknYuarzyQz2/5HSoaOOdV+hnUTOZV4yDaPWRhDMVlgKGD71ya22U9AJp/Du0gO8eKcbApS9zW/i8X3v/0f26F8W6btBLYLAls/J99PtnqLPuj60RNAwN6BmDTnFG10pISshrrlkwfm8lamZOJl4CqcvpJzQKZhnmX1G9Pf0smuL4DWhbwq8VDkge66JnKSYYfnF7WZM8msKu1RgN3g2Dw60tWbvrXjQpzSZS7MMXXovyqDf4unzroisbZCx11y80a4MPl4NfOPO5dzeuX3+sFwc6itkKyF/nQQV1PLUuBdmaamLRGGSBtKtKqrQEBWV5AS71LnoBSiOu6BoTqrPzi5rW0z3r+OVVgUj4t2WLinwJ2Halod+5Dh7Rdz+MsnfH0QVea28V1KLBzUAdwh5Q15vY5YyaccMGfHrl3uIw128/GlcDK6z+473j22n2eU5nM89Bx1TQXA7EPVPJ7lkgQ9Ki/PQXclN1jexlbjZoLignSmYBO0uoUOBvm83qPkrLveouZ/B51ClUAxixqR0ziCrjlG3EZA6RJu9i2podkMPp65nZYswDQK6z01+WlDx3dSBHuDQ3oD3Z0FPd4/p5bc/39n9Ui3TPcP1nsWgVfyAGuKQHS7ERBz5wfqDhnto1tCrxVfmsxbsUZmfMnA7i1YzM2haG/6yZ+WT2PHIAEQL93Y0MWmsYmrycmLpjcIW1N5KLzW4M90L3E5K4BudrSUES7A6iDIhDkcgvzu77jU7bka72V1X6/LSXw2i8+Nn5q5cU/FdzyAbopXS6fOKmw6Ew9Zm2C+UCAXw+MzcWELjp0Nc9izvVWezXpjYsOBOAZC5Tuy07ibTA6PVkP5fomA9eSMtFJlHsWaKu1i5AQGvBGFQMB2kisaPlX6eaLHdbvtF3/x9qqCzo6HOrI2JZDa6tcq2FN7iCtJdMPOb/YveEnDmNuFrBqIE2B2/Cd4/hFqNWivzMAX80zkxErqEZrAQHvOmxfA2Qygel8S7g12cAgq1/KdC4D4KjiQFNBUKnQ0kN0Bs9Lx5DAFA7GPA89G9AVQzfYOTJ15T8vlv4QTj/kC7ZC3FaZ77bRzZTAnDlzcqeEV97UxLo+D4Ym7R/Gx/GSC7jKGEFzNAhtIN+5Cbj1VuZ6oI4dGygYjh6jLyDiFxPEMxYfdXnj2CT1DIkCAnRS2Es1ZzDqVLYQJS4DHZvpa8cy3wnLR7aebJvqRr3u+Bkf+MbSn2/mcNjhD29oQF94zvH7NK9c+ic3DKbVM7nrYE2CN41KbinwH4QtD+gXJ8MiNT8NYM8GdKMQTFZ7KWVCZ/5pti4mNA940+IIktrt+H0SkCI0XjiCAzps0oJpa5KhQw46N7tLk7tg6QkrV5uzQIQ795+PuuLC/3vm+zv8zLEdHDES6PzJtCua43Xf9RUtELeuAt4x0L3e3ugKSI0tWLMAFJEVG9f87HVA13wSphJBf68H+FkAr9JzMVU3CTPXuk7Kq/L1igAtXtpUBMxIdnWcAeZqfcbvTYA3rkeD5dSujiRSHtarIM6t7PF2OfLD33jx+UYbxA0N6PNnzSq8+/5f35Qr907nJWDl06NWpoHem5pjiuWrwUc5MgmmgxMy4kfMQa4pxyQADRNSs8zwJiDrwI8dSywBWt8NZSTLx87lQoPhSKoaN2lJhi5yPSWgY7U4vuMa5KH7orAMlHzFPdApQ+emdqEUcIbuuL3u+MnHnz//4fsabaLZ+xm+Enhr9juPGBUv/33OCUVgnPyngtlxXxZRaVpAsslgMfi93ooLJ9KT6HEY0EbRkmoUdKHSwBuR3dAKKOAL1UTV1aCnJ6bvhO3Wu7csk7u2zpkEiFpBDTO6WsuMY5I1CcmHXGuJiR3rc1AfOn8Pe6fL46pO6aGlhY8de9zld3QP31GZ3fOGBnS45cUnHXZmqWv99YzFvg56cuJlpVQSrc8EygQYxQQ0FYJ6gzhpR6A85cvJxNGjR+oozYlljCgUqUp1Wj58cq9J/9KV6XDCiL4azJzcK2rBEUS38+IyAtBFpbgazyWHQESoDgebstAa7pyhk9Q1EeUu2Hno5/6R32PXI8/91T3LG22i2fsZvhJ4/bqDdhkTvrQgz8p78boWEngBg12J4Ii5WeXdTQWAprJnxcRlSYq2m6UsCC0CS0ilY3O0Nk1Az1BCkItQHSJl1UMgTlkDk8UnxcxJP7V1j1gFca1Ms3h08xF/e5bZnUa8G3unQwnYsjP6Wx+46q0rh++IrN/zhgf0l889fq+WZW/+yQur70iqvCFkmaxdgm1GcFkmk88wuydcnWi9RpCqBvryg2l9w8FOFQpTuRCnJoO77rFqwqEyIdUJqhmrfhj7o1MzPPGZi/zz5E9syiIKy/CgOMdJNmVxPQ7igtkjoBOzO7BzaLvU8vM1jz47o8NprECVRlw4RtI9zZt3Vf6QFT/9VTHuOglc5aj4Ash6wMolw01AV1ScNq3b+F3mni6U+WcEnuN1s/zcpvVtoPVloAXfbMe0NugKf6JAIOib60/q+zosXRyHFEf0UHdZooWgPpBrFeTkdajvHPeOCGJ/U583+biDrlz0cCOO4YYH9KfnzMmNu+vGObn+3jPpQBfDR5ZDJaBKNUo6wDPfS9TVJgJlxuSCg7LtepHtapbUMesPco2kb2KUZ/bVtDQoU1fC0uEy3LwuJ5sCc56DLtPWwkABOt8HPVfgDD2pEmcUkyEbs9Qcp+qMGXfGRfc9fmsjTjR7T8NbAkt/PO3iltraH7tODCRduJQ4Q0/M7GoxRVe5ubry73Xkxk8I9to6Qear+buywmf4nE1Ap+TAuLx6KOq6xjWzwLqu/9tAdL08dkJwcO1NljY94DZFTCgLp9aAwdi5yqRhLOIm95hVnaYHu9v3P+HQSx9qyCqUDQ/oMDhem/6pY0qdq2914qh5IJDWfstkrwiIOtDRAZgCTDJD0ywctVJ9sUsflzZh1WPjm1PjHa+uR+0bDJ340hPfuQRm2PtcsnQR5Y613EOesiYAPcdLMnKGbpR+xaIywtyeX1jYdY8jz73tziXDe+m3vW9ECbx2zXsOaKkume+z2kSejk5A24xfU58R7HFCy9VWs3hLkOeAzX8QpajTMTJYuDqpK5G0Q3dXTC/pyX7igsQotV5eO1mFhPkh6W56feK90Gqxi/ZSa5YBvKk1kv6uBeEmo4emqqWI1kBgTkzualdHHqfjRv3e2EsO6lh+XSOOUXy6jXpv6r5evuj0sU2LX/6DV+3/GDW7Z7HVZODokeScmSKTr8d0CdMXA1hnxSYI1wVlox0z5kVn+/pUEgyaTAqzT8q0JX6gx6cj3DEFJCmWg6DO67dTs7sG6BEPhPPzBek/F4BOze6QqS6C4YT/PGpu/nX+9IvOmDFjRq3hB6S9wWEngef+87Tm0dE9t+Wi7qPAb26azznGI2CTV2Veh4lmmOHlV6m2MIdaCQkPNKRGFXH6E72mCbRDEfxg52gEwDhYW5vMdcgAcbX+ZZji02tTOhAO1y4aVS++w+ybJAcdGHoQ59/oa97j0wd//dmXhiKH4XjMiGDo8GAWf/bgS/JdG37E4ljLSaegrr0ng08DcwWCVI/VNVkK/IOBeEpzJaNI03th0BvBLDqwG5qt5rfX+8evSczq+FlNInKPatKonYxEzXXcOlXtnAaFZWSUO3zn+nkO6FAlTqSPpP3nqtyr44Rs9NhzZ/7fX28cjpPI9nlkSGDhD6bNLNXWXuuyyElAXczSBODVjs1igzbuY6esN1GkUWoaw5fzNkspN6XMZzUGwhk+eDO7ZihPCF0JQwH0zHUtg0hkkpEsYDe+0ywUhltBrceKpeu7qplFZTDwtuKOun75ftdd2Mh7RIwYQH/pjBP3bFr++j1eUNsdB0RdMEdWq4Fe4m+vB9hZAKtrrKYSUMdclTH7Um1nTB79GAnidbTiZMLo0e5CNsm5qPHCqxkIx6PclcldmNvB7A6ORc8X/nO+KQua2xHUsdSrDIYLfX+ZN23qERf94f6Xh7Lw2GOsBLaHBJ75/gH7jK4tmu/HlV3h+mgmN9l54hd3pI9dmNHpYpusBPJOKHun6VpkLeJviXZA5zv61JVvnSDuYACN94IypWCa1ee6FkMCvKot8kZfCwkB4W8BlMXVso4TyoueeaNKxBrmd5WyRiLcg9jv7C/ufNIhV7364PYYO9vqmiMG0OfNm+e9f+411+Z6uy9SGp4RwIYmZxxUCYtNtGpTO0wNQJyAZFjyCWKkmeLkHEgTNyei9llGnPNVBd+raxuTRTNp6f5/Takh7QggT0zuNO9c7K6mR7kjmEOEO6Spgf8cisqg/5xum4rvee45XKip+TfxBz9+xsWzZ1e21cC317ES2FwJPPhghz/5Lz/9WT7ceDbMOQR0rPqKc5qCq4p2R8CWgKwAXQXKyQZl0SVcPtBzngZlHc41QFewmL28m22po4y+1ZOPAFei+KOqorKDsEWx8AnXIwVrfZMViuJ0PUpkINdfQk7MvPeBardzt57b8vv1+YNOO6bjzr7Nfe7D6fgRA+jwUF6ZfsShhTUrf+eE4WjcAVCBd8qfTKrG4W/qNTtinIJ7ilEj2Bqqed2cUjKK0sBORvZmpMSpKkqkL5KLK196MqGoGUukmAkzu9wuVfqp+C5rsuwrsHOYvFBMBgAdAuMimXNPc8/xPYB54Lhld/z4L868/7HfDaeJY/s6MiXw7H/s+cnm6lu3O3GtDcLdkZ3TVLQUiIOoICJevuI6oZg8+Z7/ZjBd+tnwuqmHQK+Z9WR0pp1uxQQCAcU02K4+SVDrHlmo1DoyyHd0zczKwskCdSQbau0GeRmR8HAMBsSFsd/Tn5t46mHfXnJHo4/aEQXoz112WXPT8w//0u/rO7EuoJOgsoTJJwVkUuzenHwIlmrkoAFbaqiSrQutFOHUmCzGqBuQqVMTVaovxAtvmPHEpEiuj/clvqKmLZ2Jm8ycb8rCo9tFDXfwmYP/HNPVtOh2UiVOBcMVS48V3rnX8Rfc/Ic1jT7Z7P0Nfwk8MeuotubOv96aD3uPFncT8+IyQ8ktV8fIVVdbfA3btsZUiQIuDXK6XZpWlM1Y0TUzPD4Cug5txmNJ2Ll+UmYg7hDAnHbHNOVTRYEqCNp76b7T8tDl0soBHXZw9Fr/t6f4odOP7rinazNudVgeOqIAHZ7QSycc/unCutW3sjBsVZYiko+up3DpedsmmJupJVklWjUNdADw1Qb2AIBugruu4eqR+bTNZCLqIK4mglycqJtBRIsCK8eIdmlqlxHqPP88SsAcPjvAzn3d3M61ZaPkK0S2B44TeaPHXHqWpde3AAAgAElEQVTxw0/NGpazx3Z6RErgqat3O7FUXXWTGwdNIAAO1MQHjkIRAC7ZMDWty5MGW3yzQL2ewNMmd1KGVp6EvHzA6xr3gbg/GGBnga++Nuk6CL0PXJvMtVKtX8QgmY5opxtSSasiB3lHVLBkuc5ycfIXPvXtRQtGwmAdbEw1nAwevOrClil/efoWt6/nOHVzGFmaMq2LI+jEQjg0/evmcVmDU4ExGaBpIMejRBU7ahxLZ3uSSVLHUoD9EJMmsTToE5BYIAhD50Au/7jfHE3uJEBOAToUS3aQnUO6misj28V9JBXiGAPDPJjbo1z+NW+nqZ++5K77Xmu4gWZvqGElcN/3Dh81tvtvt/phz1EUvE0mbBq2TRZvfqbKujhX/J8Hi/H/6NogVodkARe/8ao3GII3wOpe1zpAqk+n1qYsxk0OosxZrExkLwl1LpWK2XtJrdXXZhVMWTGOr3XZe6ar1FgZEFfzRs2tTv38+UdfPDLic0YcoMP4e/G4w47JrV/zKwdYuhx0qYC4DCA3GbrObnXg1yeDDAKhKvJAEaHGUmiy8kyWrikJCQtPKSTGcfyetLQQYmKHcq78D4BdbMKS5JLL+u3yd/ieB8P5eeby6nBJqhoFdL7vOYOcUMZYW/sPv/LYM//iOE7WLTUsINgbG/4S+MuVu51YLK/8pROHzQJIxT0NBNL8d6UBJDLIAn7KWk1pKVjPMq8b3yXXSzzi4jv9qlw14NMQz9DfaxM0RUjMKnDJ4qlAPuuRZxCbNMGR3wxQSEaRFulLx01YQif3Rrkw9aTPfO+VZ4b/iBvaHYxIQH/wwgtbJrz811u8/j7F0hGszVc1WDJ86wib5qDVPm/OoE3GbubTSyaV7pfnBwP7lnM0axIl2rPB0klqHgd2bmaHjVYQzAWgY745KgAQ9c6BXka8Q3oamNt9DIZzhNlLyDMpLANADtHtoe+vzU2Zctylf3r48aENVXuUlcCOI4H5s45qa1/x5Fyv1n18ytxtZLQoANYQPfteUCEYUMOlWCubMa0Dmt6Q4Q5Qv2cpBUY/zcDdFOgaa9xQcui1NjJuln6Fyk2afJhkRJAqKCITMicK/HFXHv1fy7/DRhBhGJGADoPpueMOO8Zfs/oWJwrbEtBGABJ5oyo4jLBYAVAYAU7LpOrvsU31qk1CVOfRaCZmnDlPzXGeNcm1gW8ckAC7niZCAV9MEgHyYGLnpnUS5CYYurBf0IINCaCL7yEYjm+X6uVI7rnD3+Nf5LicnfNCD00tv5p0zPvPObNjbnnHWaZtT6wEhi6B+7++96GF/mW/caLahHqAasbZ8Na1g/VJK0zm9f5pqoGkwQnTrneuFoFPm06WIfVtvfswe4QgOxi403VQtZFhnRzsjrN857xto+iMKnTlNT9cbtn9Cyd+55mVQ3+iw//IEQvoj116aanp73+Z4/V2nYZISjXABLjRzJyka2GwmEoDk3uCIzgmGZrGvshktuDkc2QpKf7KJ7v0i/HIWTiBzjr9cWUCPtkpTikqWu1lqZAQIMd888RnLnZOg8h15Tun5RTlPuaCuQv/OC+JBVXhXOE7T4Dc5e+Z67GY/7ks8v2N+UmTTv7a/Y/eP/ynkL2DkSqBBzs6/KDnZ9/1yp2XAbJg6lhddjmQoDLANQF/Gk2rO7kzF/AB2hIrSnIWJxHS1M5/Iw0irZELk6FAUP82KhXi5OT+ZQsGxVe/U0FpNXKV1iPaIvUw1Bqt1dYQPRQbsDAWOrk1QdOU00/6r0X3jrSxOWIBHR70kycc+cHcyhW3O7XqNDFuBJMVWp4wM3PwViZnND1HQjPkQCl8zhTcheaIFdgM8ziRuPBbiS8cFz65MmJWfM/zXAmoq/eGaZ1OfATnJI0DU9CSVz74FciLmYH7mmPRGD0YTsgGGbrYXY3snIbBhI6bBL8BMweTO7y6LmOez5jncbO829L2m+aPf/Ksr1xzTf9Im3D2fhtLAndd8cHd/K5Xb2dh3/s4VBorqp41ko70Vla5OmbxAQk7irKe2TzBRa1KnTpcW4vS/n/VPB6nATB5jnUsg3iECeBZlsZ6oyIBdCPX3HCBIqCHsRvGxdHfiQ+edXUjl3itJ68RDehxHDtPHX7QN71NnVfFYeQKMJNmZwR18lkxc2XqIf5o1CIRzJVWieZuMYxNU1UCxrgYSBBXuzCR/RkpW69jthKWBSOi3SiZmLgMqBKTrv7GlRuZk67M7ZKdp/Y3p5Hs/L3Dzes8uh3YO5jjfZ/5Tc0bSlOmnvyNBx95oLGWdns3I1UCf7xk1885fauuj8OgDdPXlC+8XjAXLgYUVI3VWDd/66VjU7IeCNQJ8JuHaXXkM4L6iE6QXDJD+TCdAWqtI6ieaVEkN5IFRprVlBSQ4W4++U+QJ4eF4Dv3W+6sjX/32Wd995G1I3E8jmhAhwf+yGknT/Nfe+X3rK/3/WEY8KhuAPUU80YGLxEYgVMDR7JfuGmWT+oQU4OUGWsqhiAyc5jCiqUbarVQJbCSUxKFg61rr6SoDD9PmskT3zmp/iZLuvL7N2IHtGpvdLMVzsQFeHP/OLzKSHa+kxpn6R7frKVpzPhb9jzxc+ee2dFhfecjccVpwHueP2tmoful2/4j7lt/aRTHYndVsnUqzEVzw5BMlkqBkrzXgV3D1YQkmK55Q871WLlYb4w2UyZ7aUXk9W4FxOtGe/1iuGE8lq2lLki5wmk7QmL0UJY1QpR0JYWu1NpFAV2a2t3iK/GoaaecM/ulZxtwmA3plkY8oIOUHj78o6ezNSt/FlbKJQD1KIZM6WRWJuAtZIrVz2gpVVr3XOSOYpEDYZZXJnoC+nWfEJrhIa+bmt7rzOyUz45YAjAdT5niJUgLsJYuBbKnuXIzpMBcuiMkWKu8chLBjilp4lXkmgeS0YPZvdjStqx9t92n/8dDf3liSKPTHmQlMEwkcOu/fGRKZeWLvwqrvYcACPGwEQnqYu4L2EpedQ+1QEixhYvGmk02PEDEOoqKV5Mji0Iq/11gsqQmSCJMUCYpdvInXH6yQKOea8C0SFITunbFLNZPZJa4+6QMyf0Jv7m/npUmnH/RjW/ePkyGzFbppgV0xtijZ53V2v/8X28IN3WeHNSqLIYiKVDCFIK8uC9YTkb5agK6mIqJOR295jSYQ4C8NGGjz5288jaI3Qr966DtclCHKPKsclTSCZfFyFW/aIlXEmAiNlwR9dkx/UyLByDKi7b9KQF1CuLAxhUzl8dgVLvr+1HbpEnf+sk/Xrva5p1vlblsG93OEphz3l4frW1YPrdWrfAdHQHQPU7XRcfqRWpnMWQKnrpZHABfTnoVgGbu5YYzXyJ3inHrgfaUveN7yh3M7zTQyGibPgYTwCnAm1YKbFetZSag4+5p5Pbg2DB2+1nTuI6ePc/7UUdHB3CIEfvPArp89HcecdgB4ZuL5oW93bsDyAGYu54nCqQQIBfvE7aKJmyhfeuBZ6JWOoiYmNnl2xRrV4F1xDmO5SIVqAO4wwbL2Y8tZW5X10J2oFSNJOCPl2/V/edUgUm2PpUbtIApXZrWOQPnAXKM1eR7+I3nmhNAB3N8qa3t0Wn7vu9zP7jvvrdG7GyzN97wErjmlF1O7d246ie1oDYKFHAPwkeQqcu7V6sBUeApu1YEWrJWbsMn2DykQLk6kjZ95iZHyGLhSfU5vR+oqWSdQ+8xITvJ+gPV75JP+nqm1lLDqiFqsxPFiLsy3MBtGn3thDEHXjnj+sbeSW0ok8cCOpHSbw58z4Xhqrf+K65ViwDmngR06h8GJgt52TzKG/zNCO7gd5cR8oqZ0wyTRKlWVxSTSwC+pnPL2ZCeuMKn7kJEvAMR8VgSUjxG7rNCNoCLh1k4hpj/VZ12tYOaHgSHPnQe3CbZt9hUBUBdmtSlWb0Wx6ymwFyAPAbFefl8z+Q9djv7l397cd5QBqU9xkpguEpgzpzzcsvn3/m1no3rvhlFYRHAHEAdze+UDSvgVmCNKasSv3HTFfLKD6VUdoAVPItJa9ckSkKmQkH88uZlTLdAql1KYwy/t5k7Thm5WMeyrRkI6El5Vyfyi623tI3b8ytfv+nJ9cN1zGzJfltAJ9K86bTTmqt/ffi6oGvjGYDOwNK5P0oGtfANRaKI1QDQJajz3yRI4mDMekCZfifjQLGvsr4lI7fYpZxgSbCcAPWkdZOl60EliQVBmNYBqJMqcMKsrqej8apu4CcngC7M6gLAgZnXWCwYugR09K/DcdCf9mnje6a+f69HPM9dw2Kn23W9DY7vd7qut9b14nWuW1xfaCp0Fllp45h37N87c+bMqjXLb8lpbtvaUhKYNWtWIez8W6m3Vm6NgrA9KveODpx4TFiJRodhMKZWq7SHYbRT31uvf7ayYe1o14k5Q0dQR2DXAJ4GwBETNk5tXAOy2TOl+Trlp7XfdZ85YRdOYq7PMrOjApFav+gOb1lobhIKyrYHK+OqZeWIfHdVzhVyzeGPObFfbPn96J32mPmdW0ZW8ZiBxvKIBfR58+Z55aVLi729i5urQXlUGEejg7DS7q3ZdFDw8LNfjTq7Wug4BfBTgV4S3BC4zJruJrAri1mGv4lY0/icE4CeFKmQnnNVSU71SYI49UMpU7lRm52a0FV+PNGEE7O6AHTByJNodRG5Lr5HHzkycgro+Dtej9d3z+fZpH3fwVrHtLIwqjHfd/mfJ1a00HXcqut6fY7Luj3PW+s63ltuzl+c8/Iv54v5F8a1jH3liu9fv2lLLci2HSuBoUoA1ogl//jTxKC2ce8orLwzDMM93DjaLQzDiWEYjouiqC2KoqYwjApBGPm1WuCW+6qsr6/Mert6Wf/6tazo1Jgvai4xj7vOgK3DlqtCUc8Cdh3IhdFNGuMGDZjjgejGqp4ZFJfBzpO1RVoIiKAGbgPdivgqWtIzgGSkv1ybBNEQf1oGQAY756VcgTCEjAXcmuiwYkv745N22/+C1mMveNl56aWgo6OD17ca6f8aHtAffLDDX/hMd3u5Z+OkqFqeGsWVaSwOp0ZhuEvM4slOFI2L4mh0HMetYRgVa7Uw179wlRc8s8TxQoCo5J9g49JvTLYEpYCJYE6BlioGIHBeE45ouALI9T8eCEe+M/thfk7MViJ6VnxO8uSVH4uYwtD0lUSsy/QPmbJGzeYc0JV5HZh5wtC5+R0nIrdoyB3WHIdN2P0dbNd99maFQoG9sfQN1tvbw3K+y1pb86ytFTZxgXozwr2RLFrcAhG5rrvRz+WfbRk1+ns/nD3PVpUb6avVNrz/G2Z/aUpn56qLq+XeT0dRuEscRy0Y0oIgxGtWhCGrViO2euWG/5+994CTrCrTxt9zY8UO09NhenIggwgoiq4B/7qrrmndT3a/1b84GDCBDqgEdWkVUBcFA6iDIoJigNUVV5RFXVzJypIZMpNzx8o3nu/3vuece09V9wxJYLq6GvpXNdVVt+4995zzvOF5nxd2b98FU5NVqNd88HxUWuTQ5QJ0ZwBsU4Td1a/OgqfSVGnEiyidKntLQ/C4Z8zIfm9xEmbysvcExnvKxe8tR7+n0Pu0/UkntKnKGh3AFcFNAbpMV6pSt2SMJUcHwTwgQAew80XoGRreZbvZDSYYo6Ztbjcta4vBjI1uJruJuZmtdj6zq7v7kNJcI8m1JaCvXTuSi3dvPjT068fEQePFEY8P5HG0EIB3c4CMwEkBdpgHr1YCmJqoQWmqAVPlBlQmq+Bu3QX9foDabSmDXatFT0RTlPSpnNF6yHsmUFcgnSzcGcCcQB+t95a/6Z6/unGtQN3kjbeUnikSin6Orex1UUueEuCoJIQ887QMTYG5YrCr0Lp+LnicOtamZxxwHIcAm/qlMwa5rAMLF/TC8MJeWdaKvAAJ6Er6lsYzBsNk0Nvff9Vx7/q7d77oRSdilL/z0xmBZ30EfvD9D6+pju/8qlf3qI5MteukaFxCdo3J8/YaIdz1v4/D449shmrFBz9EkqkAH1w/PVmA3iwjUFcEOd0z15/v0TtPgFuw3JONW1kZsvtESqMR3rIwFuTPTCVv+FpzpF6a/E8PGmZi8gtPXaTt0LtO1ThlJFADdZU/VyF2fMRxRED3I4CKz8AuFKGvrwu6u3LgOKbYK4nEbMSmYdQNw5gwDGubaZqPmIZ9h+lm7+jJzrv7S9/+8cSzPnGe5y94enfteT7pvX39f1x6+rLRbVvPadQqfwcQz2MGwx9p3qZZpTgWMDQ+Vod779wC4xN1WoiUHw9DiKsVmFdvQLeUJEJAawVo5bE3kTy0xUPv19JVylOf5o2n640WnwJ7FW5X79cOPW0IWoFcicCIOvTUY9eNAnX+SY1nEnXQAF0y2inUruXKE4OmJbRGJ8YAItOA0GZg2wY4lgmFfAa653VBV1cOioUsZDKO5ChIPoAk71M4EsOT+DnXgXyxC/I98387MHTM21evXt0Ro9mH1147ndpVP/v0l8PG2Ke86iREYaDlcSUgyX0BwdUADr4XwPjucdi1dQfs2l2FsQkPxks+lCohNLwI8haHngxPQF3PpQutieawemuYPfHOWwlye/LcWwltM4C5hPyk/l3wc6fvc9O872RfU3ru4kgKjNUjmeQt6m6p553+ranpkwR3VH0jZwJ/YwAv5DBVR0AXZ+PaBiwY6oYDDlgMls3IMTNRjVKNZZqm4IwZZSfj/G9Xz/xzv/LNq9s60td2gH7dNSPvm9y+eW1lvGTwSPTkxrJywlV1tfRE/MHzAti2ZQK2by/B2HiNPPRqtQH1ug9BvQ69XggFGT5SnqgOzLq3qwsmt+a2dTBuWqyKBCezTlr/tWlhePW99Ki76OpyNPlVAmutKUvTecqT0XWmldBMUmOfyLamMq4RetwY26DOagwtYjBNBqaJeXEB3rZtil8XHxHMDbBMA9x8BrLdXWBYMuZhCLY+fta0GOXVbdsG23XBdTNguxkw7QyAYQNj7q/MzAHHnXzyyV47gUbnWvbdEfjFz886x4zrZ0LYgNCv028U+RBHIViWCcVikcpawyiGIAwhCHyIgxqAV4Io8CDwA6jXA6hUA5gqI7D7EHkBBI0AGo0QvEYEQSB+oxDbFXOII1E+ShGAxBsQY5SG4VufS2OgNc8+A/A37RtPYuibHJgmXk76YR3ECednIrxpLHcF8MoDV4JXiUcu8+Uk4yq9cy8UnnkQ4x7DIJ+1YF6XA4sW9cGChQNU8UPjphOK5aCJceNgOxb0DQ7//ODD3/Evxx13nDQLnsQgzLK3tB2g33TT194feWNr66UJlkdwsF0IvJDyWgjSCOCBH0IY4m8EPI5ISAZzYUEQQr1ch+qO3VAuVaFSj8BvBGDUI/C8EHw/ggYtwhjCABehWIi0GFUZG00sSfbQytoUcS5ZnJK8knjrqaqimELq3/pC1XPqSagtMZdJfrXJU9cNGBWyI09YknGo/E2EBKgUDn8lQAvAloI2WI4v/4aP+HryKz8n3ov5cAa2xcHCXwwxYu4QSUFIhDMpLAaWmwXL7UJiC4XjLcsBE5u2mBYw7MgG2OQFFymDCC/KzPzshUf947uOPfbYOS0aMcv2lll9uj+/auQzFtS/YECInbWBoXok7hVRQDGpQl5EmRyMo/MYqpUSbN20AUK/kRiquBpx7juOLUtNxZAEAe5BAfi+egxpT1J7DO4zvheBH2B+PoIA/+3HECLwS/BXew/l8dFhkYZAYgxozaGSG9FiJLT8U207zWitideI94uNJHEQdFlpzQ5J9qHk7/rnVLhAlt2ScJaM1Mk9Qu0VuF8w5NhYBmRcEzKOAa5j0LjjPmJkunFzSeWylUIf7kXoMNgWuJksFLp7Id/V/6uGt6ytHYO2A/QbbvjmOyxWvgIiz7ZZDBnHBNexwLEtMC2LmKaUl0EwDiOIg5DCZQ3Ph8DzIaw3wC+Vwa+jVY4LLaAFGAZh8ovAj5Z1iL8YpqdH8TwF+Zi+I444kWPwdSq3ICKN6OCG1qkKVuFraqUo2Vi1spJWqxLcEXxVZ6dkIeiLQoEzAjcuEAJsXBgpqNJruFi0BB6aIqQYh+V5UQheEIDne9RGlbq/Kc9ciu6YFi40izwWy7LBsi0AHkDolYDHvqjTx7EOQ2DMBNtxwbRtcJwsAffipfsRmIv8pCLT4f0RvxE36BeszHfXnPKNEzulbLMaI2fVyf/i3/91jcG9800uwBx4BIxjyyFCT3ICGOdQKU/Crp2bIZvNw9juXdBo1CHwPEqb2ZYNtoX7jw09vfNg0bKV0Dc4RGsRj4FpvzgOyVBAzz+OA/GIPSXoMYAwDCgFGEojAP+Nzge2N6b9C/exWOw75KViylA+p/WHf6OcvtTNkK8pI0CsUfE3RGksxyXjQKK2qP0WIU6xQ8mIgKHWrLituEeJKKhKH4gcAqUS5P4jnAZRCoyPGB4XbCZ1jIQNmBgNOhMeR1+IXqLjYYFlO2DabkKqRR6O2I9s6hthOxjpy4JlZ4BZLkTgXr5pU2Z1OzPi2w7Qb7zxomMNKP3KiLwCxAFAhAsmBIixmhpJIlgyIuRUyQo0sIQKgc0gApxqUZronOPklouGFo80BBDkpyanYGqqBF6jAT4aBAj8YUgLDReceD8+R48e+VyMwsm5bBZsJIoZpvh+Ex9NKe8qJrXqj46PipCjykDQsqfjJ/kuCdh4LMuiY2E4kI6NRoya5LZN3+ETUPvg+3jOIYF2o+GJ88fjkrEhQgg4Hjg+dBxcMGRBm+I1/A5JSKFFywyIogCqlSnwfQ+4PM7Y2Ci9t1DIQb1WoZyYmynA8hUH0KLUAV0sWuypLrxzBHRm5f9tzalfO21WIcI+crJXXvkO05voHfD9kBUHX79zLraUfDq34t9/NnKCyerfNXloMPTSCcAFmBN04XPgUJ6agEcfWUceO85928nD6OgocB5BV1eX5IkYkM0VoKenn+Z70hqZGGyyXwMBXau+hDxzzqFcLsHExAR4XoNy+rjPCGNAGBf4fcJLF+eITDdco13FAp0HGhVoeIs9T6xVEp1M0ndKAF71nVAgLo0C/B7iDUhYx/OmcxZ7py5VjcY6iXJJAEaDA9MS6PDgeaPzhPtNvd6ASrVGj4JnKAWzCOzFPkMgTVUwlnikvUyAttrX6G+475kiyoefARnp49TS2YQYLOBG9ivvec85n3w682G2fKbtAP1Pf/rWCyyjfB2LGoMMAZ3AXFjB6CLT5MfQGU1Q0S4VJ6rqA05ALj1Lkc9S9ZLNHX8QpGv1BjQaDQHYBITCOhZSqsIqJuCV1jEeO18owLx588BBb1WBuFR9I+14LXGVhPHR4kaFughz/h6UyxUCY7GQxRITZBDhcetd2tRr6u9kEUugTSxj3fKmc5GWtjC9JRNdZfdV/n6mJhKt/aDFZrBxw2PgeTXIZh2oV6sE4Oilo4eey3c1e+e0CQgwF6BuYp3KJ0455YKvzpZFta+cJ9ZRG5XrPmDEtY/UqjW2c3fpwsUv+ODFHVB/4jt01U+/8HbTqPzE5KGDHjr9kpyJAHJ8xPVcnhqH9Y8/DIYhgL6ntx927R4DyzRh0ZJlYGEaicBPGOyC09PasEk1SkobJunEMvwe5YWr3gvC6Faed7rfiH1H7msAkMvlCNAdG8FOGOJK1loAsnBukjC6bNQk9sGY9plSuQz1Wp06UQqGP6bR0BFCx0Fcm4oCKvC1bYsiFHillGIIRKQB90NyeiJxLFG+J/k42rlhuJzOj14TBohQyNRVMlWraSWHLQwkQQLGPhz4XAI6s4CzzMfe855zvvHEd3/2vqPtAP1//uf7iy1j9++NuLG/AHQMlylAT4FcALsAc7UwCOC1XLgiqCThKgo/iRCVAn0d8BNVNt0IUPWVKpek5boUQUQ1blFgnoi/tOSk9jzN5IJMrIG931axfsV7pteoNtNhVUMY9RFVBCOiZTIHpgG/OrYyCjCsuHXLeqhUJikMiekJzLPjfwsX7w/dvf0JoAvvnLbNJOSOWs2mnT/+Y6dc8OPZu8yenzP/xeWfOigcf/Saiucvz+Zc2L7hwY1x8eA3fmLkqnXPzxnNnm+96ieff4Vp1H5t8KALwdxAvUQCcxFqJ6mlOILtW9bD6KhoT4D7Ry5XgEq1Dvl8EZYsW0VAJMBZKTPqnRgFjArHV+/OmDoR9A71N4m6ev8INaIKaFWoPPl38lmxmQg41p9r94S8ZPFvEaATLHb1fdMUKzVHQL+zeopQbBHS0NfC8eq1NESfvq85bK9eV2CuPHkZ0pdRDkkGog2NAF2CeQrotg9G7p+PP/7z/zF7ZuFTP9O2A/Trr7+yYNsbrzai+msQ0JHQgqAuyG+tXroAc+GpK5BOc02pNZzmmajsogXUlYxqCvJycdIiFws2XWDNC1TPlz9ZQFfHSm+3Dugz39Jm4E7f0/p68hdFokvaOTZ730l9a5M33+zF46JFQN+5cxNUyhNkmSPBx3ZM4FEEg8MrYP7gYtpFRApvOqBHYJZMp+fNH//4l//01Kf33P7Ezy858b1TWx69eLQWGb1982DX+rtio7DkxDPO++P35vbIPPHV//jH5x7omOXfGbG/yCDvHEG9OeSOoe+Nj98P1coEzV0MKWNoG+dysWseDA8vEwxsafWTb5+QZvWWyorUnkozJ46CAl9NDlWBvP6oQDhxDtIXmgjzAvBbStM0BvsTj0zzO2YC+WZA1yN8CoxVqF85BGneXTkCqvxMRQinpyOUdy5pxZg/IHAXYI7yXQm5lmHI3R4HI/+G448f+fNTvcbZ9P62A/SREW4ce+z537WgdkIK6BLUFaAnofc03K576k2AnZBGBJAnIK9b3FQz2Ryeb/23vkDF8/T9iRWeGs/SiG6xpPWFl3LonmC+PZG3roE7HkkDcmmAN3viWs5N99r1OllxGEl44TGMje2g0CQCOobwsEQNOQXdvQOwaMkBwAxLsvNF7jzx0LFGjtmPWdm+15100tnrZ8NxR00AACAASURBVNPCer7PdYRz48Bvv+fCsU2PfWgqtmF4eCE8cs8N4BYXfOezX7vlI6jE93yf4778/Zdddm5f1in/xuT+0QrQVchdEOM4ePUKbFx/PwRY1obE1zAWjHbThO6efhgYWCgApmm9K2O/BdBpbcv13qRlrl7T/i69dg2zk8+q19SxxJYiXW8NyNPUXprj09N9e783aRSveXeZbvTTXqD2FKV+KclwIn+vgXnrv/W/yWS/SicqHoLumavnBOiUO09D7hE4Dwb2vNe9/12nbdmX590zPbe2A3QckD/96fw1Bq+fz2JfeugC0MlTT0LtIoeTkEp0sNY9cI0FKsBcgrfmeTeH2sV7dMBONI31hT0tlCYWeNMilS8kYTTtbrcuvr0uxhaQTis20wM2heE1YNfBWZ8sqQxl6yKWn0i+E4ggF4RIwvNgfGwH8EjU7RqmC8tXHQZuJk8gLloqqnC7yKMz5v6ub2jZP7z73Z+sPtPJPhc+f+WVZzmNqR1vAua9njVKfx9Vp4Yj04Hu7h7Y8Mh9wNzubbne4Wvi2L4uV9nv16tHRjpiPTNMDOQfROHdl5i8cbyphdxFM2URdp8Y2w5bNz9E+XJkhwNDAaUuInAVit1QKPYKw1yGrVv3CbFmZ+Lp6HtByjhX+8ie9wgZUG8y9vfiFGhNpWZaGzNl8FrMf2HzTw/rJZIcTSk4+WaVrku4OknNvFbGloC77r2nHn0K6M35cyLiNQG6CRGR4pxrcvmBdxx33Cn1dt4H2hLQ//jHrx9rQPVqI/aLjMs8OoXeJSEOc2GJl56C+jQPfCbvXJJakm5lkjgn/q3nyTQyXUtOXc+picXZDObN1rU4TvKj5cFmAvHkrVo+TBN/nDaXdSBvwnENkNWqbQJ0+Wb1mh66bwq5yW/E0KPnN2D7tvUQBh6V42A+fdnKw6DY3ZeCeROgY6ld7vOnfOLrZ7XzIvxrXtvFX//wy7J26ZfVXZv6M/k8Sfb2dHdDT08PlCpVeOC+eyD2qwCZoVErv+IfTv/cD2/8a35/Ox3rpz/87EeB1b9h8pCJPHpatobOwdbND8PY7i2QyQg16Vy+GwaHFgsCHKWq0ENs9cT35KGn4XYF2ILwqgGy/Le+7nW+jTQPkjqwpm2j6UPNdeTP6J7pehiJ465xayQwK+AXUT29o2SaG2/12EUEXZF8xXPdM1fMeqLry3A7keJa8+eAoJ45d/Xqcz79jK51Fny4LQH9uusuGXbt0WsN3jgsZborD13PowumasL6TjxzJMeJ+kvCfkmUIw89AXQBxIoJn7YjnSGUpofjNYu8yTqXqzgltaQEluYF3DyrpoN6iuQapu9xKrbmwGbywsUaVH+RZSsJUOPr6dZB/0qMG2nkyEh+qTQBY6PbSSQiDkOoNTxYsvQgmNc/TEeIuWCoqpK1GKyy6Xb/48c//m+/mwVraZ84xe9+59TX+RNbfrnhobtz84eWwuhEGbq7i8QQzuWKsGvHZmiUd8Lg4oNq+XnL3/bRT1zUGds93Lkrrvj8USwq/8bgwYAixSlQj0IfNjx2L1RKY5DNZmmG204OFi5aATaWYsocm1oZKuyuG/AKjIXKmeTZKPJsIgyj8uutIfcEvjWyW0t+fFpaLnUc1CWr/eaJJ+8M2rFqD1AfnhHQUyW7FKAFqJOchqpr17g4TWF4GXZPS/2aSXHU6koCvXg+HdAjsGox5N+xevXIb574Omf3O9oS0DFcNn/+5m+bvPr+BNApf56G3VMPvRnUdS+9KV+egH2aL28G81bvvCWUprz0phCbXJQJmz0l0yWMVD3sLtmnM025J5//Sj+dRsr2lEcX72324rXGEGI9JjuOGK+0Bl+FGtGS9v06jI3ugCAMwHVtEseoVOowuGAZDC9eKYFcAjpyiin87v4pW1z0tg9/+Iy2b6rw19pGLr3orKHy1KafbN/84KuxXW3EI0BDynUcyOWLZEjZlgtDiw+6oVBc9s/vPelzgqLd+Zk2AldeeVHBq2/+mckbb9SZ7jgz/UYVHn/kLvCpHDNDUTRUehsYHIb58xdIA7gZQKcx0PW0W4s3vjdmux6qFztIalMndLcZODZPJW+uDJEZo3saaoin03Pqeqhd30P0klgF3OLv04lxqceus+RTrZAUyEW5mvDU9XI1UbIWMeu+OO564wknfGZzu0/ztgR0vGn//d9ff6vBKz+GyMsxLmrRBdtdCi+oevQmD12A+95BvdUzb64hTWvXU3BW3nuaT5NhdC2EtkeGu1yseyo3eTpArnBYb8PUNBFajPGmcHrTilA5O0kWlDWmqDInRCjEWve9KtQqkyQggaITqPWOdbXlcg36BhbC4qUHyPpRRYrDRzMyrNyaNZ/42jfbfRHq14c58GqV5ZYtg8qxx448Lanbi84/fdWOrQ+eEQU7Vw8t7FESXmRE7doxyS1n4AcDC/b70kdPPf/hpzO2IyMjxtKl0DV/PvhvfvNI7ekcY7Z85vJLP/seBtW1Rhw4yHTH0jVsIFSvTsHjD98F6KkjoCOxs173qG/BwMAgFIrzEnEoBVgJ41RevDCNce2oR90bb6mMUfluBfyacZ8AvBrUFvKsRnujd9D3Tts4lGX+JCGhJdQulrqEdx3wVequRc9COdVJek5vUJMI7DSH3BMvnTYkEX5Pw+3CU0/D7UJCOmIW5s8vOP74c06dC0qTT/LuzZbll57n739/WR+D7b9gceOVTWF3rXSNJByVyIp6lACvas1x3jeXqUlPXJHoWkLwrYzWhAijAXNzzryV7d6SN3sWAP2Ja8/TcZz+XnFCahOhf8kQu+6dC1lLVMjzoFwaJUEcw3KoAQv+DYV4CNDnD8OS5QjouPCEIATJvTL3z7munrd/6EPnbJ19s+/pnfH3zl8zLzJHPx/H3ouDmN3sOv3f7x185bqnIwTzoRNe/dq8Vb966dKFOcG0FiI/W7dsr9YaubdedNn1f3iqZ8k5Zz/83knLGDTexcB7Q7Xqb6vUus489czvPi3D4Kl+//Px/h//eGR+0Kj+O4u9VwlxGcylS0B/5G5qxJLNuqRchnrrXqMGrmNCV3cf5Aq9SUhZKJ8JMRYhfypBSVm9mqedhulTMSu1zvSeEHr+XPfMdR7NHvPoiVHR8qQltZbCtDb6OphLo12P8aWEWc151/Lm03LomoeehOVnqFlP8uc6mMscuyLCKQ8dPXN8LQJ7PDLct5/w7i/8z/Mxf57r72xbQMeB/P3vz38vxNVvschzyEPHBSmZ7rKjQcp61z31RDhG6hor9SQVdpcgP1NOfSZAF4tQC8E3WduKBZvoPaR1okkoXkyLJsJbUo7yZKdMaoGnN11m2WdIj80M5E1nIYFcNLZB7WmhAIUa1ChLi2DegEa9Ag3PI6BGFS0EeCTHYdOJaq0Bff3DsHjp/sQQTupGwRoz3cIH1qz56i+e7NW1w/su/Mrq99nB2IWWbbobN63nmWx+Q7Z34FfdPQM32q49anHDj1jQXG6m+fAoLozlgGHI443rtx9Zn9r51aVLF+XUncf5+uijG2uZfN+p+x+w/A5uMQPl9/HHAhvwf/yRD/TccAwWRrHD4qjXMuHFFq+/1Wb8wFKpZu7euQN8a/55Kw991xlPx+iYLffssu9/5k08ql4KPJgvQu9YslaGDY/eQyF3rD3HcrVsrgdKU1NQq06B6zpQRMlVt0BRKfxBFTXSGUcZZZIoFcCeJLH01JvugctlpxPkmg1qtT/sjdGeevz6uD9hDl0CcRMfpxXQm5juKd9GpsiTlJ0IoStyW1qLPiPrXZW2ScBWQC+MARViV566yp3jvwWQk9wrMyHizs/y+f7V7c5uV/e0zQH9wr4oqv7IiGuvR113BHMEdaEeJ5ssSLY7iS1oXrrSMxekORlm14G+FdSb1ONmVn2SPBkBzjrpZQbmehKCF29OAV0zuXXr+8lujjPd8D2CtwqX0cEFLCivG3PijXqNJF2xHA2BBD1vvC7cpNATF6cumakGdj3KQaMupF8bXgD1RgCDC5bAgkUrEjDnYFUMK/+vRxzV/c2nG3J+smOxr7zvyivPz07tXPeWqLLzS0G1sixyirB543pKVfQPDsGKVasCBuDZthVZls1RtzoxrWS4VpRTIqDHEJBEcGiNj+3OWybDH7IGUbqzUvF5/8BAtbcnG2LLW+wTovoGiKY/4sgo7BHzCCbGx1hPb685unvUrtcq7oolS6FcrcPmrbvAAYy2h2OsuPSc7qGDL129emRyXxnTv+Z5XH/9iPX4o42PQVz/HIuDPMJFFDRg0/r7KJWE+uiubUMmW6BGILt2biPDNePaBOxIkrNQelX2PTAM1V8BX8fmItiNjVoaJnuDtuyTaFiSg0+2BJXyknethW/TpAwnu6CkkjLpvZ6+j7RwarTBbOLTzJiaS7LqaWpdV4trypdrapNJH/MnKlPTw+34XJHiJKgToGOZGuXOd3LuvmP16i/c8NecD/vysdoa0HHg/+u/vvZK4JUfschbTM1aFKirJgZ7AHQd3BPWtl573lquptWe6yVsqvREgblSeROvNzNb97aI0w282b5WeTjx6p4X4kyTcEYg1/Nf8kPodWMoET2PWrUE9XoVQuz/rAE4aUJLrwOvETcoZKurc8JrFU1jUEmLQbXmU4h96fKDSP4VX+PMGmdm7gu2u+Lb7d77XOSh+UDc2HmMVx0/zoqrb+QNr4u53VCn0G2dAFV06OOSTOjC/Pn9kM/l5dyRG3kyL5kQOBFVmdT5C+KK8JCkBLFpF6jMCj1zU7bSpYYe0mBLvSqREZ2amoChoQWADXa2btkMixYtoGMhqGNXsCUDWfBCv1GNnBu5VfxZbHf/7pBD+re2mzF26aUjmcivnxxH9TMZD7rRU9+1/XEY27WFNN6pmyN1EzMh8H3RPCWKiMmNfUocx4JcLkua6ojQGMESewF+BgEe2whnqEOYZbmAoK8z5JU8THPIXewKqfGPm4q42XsKu6t94Elzb5pAu7VXg7braDlyfSdKc+R7EZjRAV/lz1Vljfw3HVPlzPUcuiTBKVIcRfkQ0JkdcnC+kMsdfk47R49a9/W2B3TM+/32uq/+C4tq57PIG1CATi0RJUGONjQd2FvD71qNeZov1ljtSROXtPwkLUXR6sxnCL0Lolx6WxLPvYXR/lQYqtNu8l7u8jQTQC5gHJPAb0C1MkmyrdglDcVg8PxEu1QrqZ/H3CAOYSSjGUh4EwZL2kgBNzoEfCxN8xCwggj6BxfBguFl1M+Yg7XVsgunvfCo4s/aDQzU/UAQX7jQ7zd46UgIa68Na6XXlCZ3HzA+ujtbKHTD0uX7k8jO1q3bkq6AIXaqova8IYVs0dvDVrRNLGg5V3DMsdMtipzg1Mb7UMhysC2hJ47SpA1fdBm0sO+9Kt+VXrkKqzYLfijjDNdISD3A8QdTJrtHR2FebzccdMAKiGMPavVaUPXCxxsxu5HzzHUG9N625ZDi1pGnSe7b1zyhtWvX2pw/9m4eNs4xeDCIEZTtWx6FanmcyHA0zpGIVOG6omgWtTgNiR1iOxZkMy69D1cHNTLBrmBKL130gwTDsMF2suTxO06O1g0JpmhonnrrGuVNMdu1DaWZAf/0RnTG0lZp+SkDMAFxvXRNheJ14RgVdk/03dNGUAKwm712UdYmCXAyd646UAoQF146euWCEIdgbkWcuZfbduHUd75zblXItD2g40TDMrZ8fuM/Aq+fC5G/kkhy1OM4ZbyLgnMh6Si6mKX5c2EFC+RtBvQ9laqlIjNJTn1anWkzi1Xa2lJZSnpeiTndZHPrZd9aBfgTL9YZb3ZL2Aw17xuNKlTK49TrGb1zfUGLPKDYYJKOcgQ62IYVOyph60bclJD8IzwW2pAwnxUzAnM/jKF/YJjAnBk20oxKjp3/0JpPnP+TdmOi4tyr1+8eCr2po1hUfU3gVV7pVUr7lyYn8pVylUK0i5csh1X77U+h1/Xr18PExCT10cb9KoqwN73onkWd83DT4uj1ic5+YaQIVmL6Cv0EBHMMRsWQywBkXAHoDS8EP5Bgbqpwu25MYuermMLwGDGhzlxpkAUQhxwbuQ4AfiA6/+3cuRMWLxqGwcEBcG2DvgsYGg6BV/WCDZ4PNwbcuc6H7G2jh/TPenBHo2yov/FPcVz9JsRhH5avbd/2OFRLAtTRUMK9hVo24yN640kb5Yj0ADIUhsfWwwKP1J6i9hfR+RHZ9AY4bpYU5/KFXnDcjEyPpCs59cRTr7zV+9adgSdO080Q5WuN2ulgLpFcBdqbBaakBy9flHitCctoAjSaZ66k53QgT5+nIfZEs12WrIlQu9XgzP1eHOc/f8IJZ+5+4l2xvd4xJwCdwJJz9p//+fUXMV75AufeayEKTPLSCdRlJyUJ5jJpLnsLa2Au3emU+KYDd+tzXQFuuryjTpTTc11p+VqK5k0efOv8e+IVOuOMFWFYlKtUZDxOHvnkxC6YmhylsCH1bDeFJ65K+dTXKeY/AQ72OkYEAUb9nl03S0xeapEoJV0R5z0/otx5sasXVq46mMLv+DFmuL/snT/4zhNPbI8SKNz0Fy/mQ+CPvoTz2uuiRuVvGtWpVZXSVLZWrYFpudDfPwRLl62A4YULIZvNQblchu3bd8COHTuhVqtRiBY3MfS2ycuLBTeBvBFKaeDr2KpXtMPEHwHmUp5Ygrtrx5DPYvqDQ72B1QXoFWL6QwC6AmyaYzT/Q4rA4D+p570hq94whmIZ4NjCoAjwhgKDUqlERt/w8ALoKhYlKTIA2zYgl8X5A+AFgVdpBBvqPtzoc/O6CAqzGtwxp/7gutK34rDxftwrkBeyacODRABFQwyBXei9CwDH3DmWtyHXhMLwBnrz2NNbtTNNiWSJNHXiPIhKHFxX2PCl0DWP1pfIuaul3VyGNp0827wFPJVwexo+18BXHk7Pp8/kqSeiMQnoay2XEyq8at6i6st1t15d4AwkOCIaKjIczlfyzLdxsM+r1azvfeQjn6u0F1Q/uauZM4CuhuPqq782CFD7LI8bH+BRYFNLRC38nnrtaPEKj51eE1aBRL/UU0+9duVxNyvFqc5Gaalaa5laC7FlBqlH8d0tXvve7q9GjpF4Ld+ty0im14DnFsUhhdenJsegXqsSiCQ1nglYyP7LUvmOxCAoDOxCNluAbK4ImWwePK8OpakxAnQEbBUCRhKc74cwMLQQFi9ZJfueG2DZ+Y+dduY3Z3WfYjQYL7/8i/O82rYXsaj6xtArH9uoCBDHXtKOm4PBwQWweMkyyknnCwW6J1ibPzk5CRMTE1CpVgkgfc9PAR1z4ujhkYcuu9Ghh26gd45/w57RYkMXJZKiRA3BHo0p2+RQLAijrFKNqGEFQjSCOobeRTRTGAFia40IuPFYCOiWKVMnGDK2DAJqnF7ooSMw0T2OsCWuAYVCAbq7uiCTdQm40DAJfE+CO7K7DfBDHdyd68DsvumDHzx/22yLzHz3u6d9JPKqF8ZhQEbMpvUPweTkbhozBGscU9UxzHEQjHup4yOusXqtLDko4p4i6KMePKWyTNFbXHUzpF0I9R2w94GBHnuOSuLyBaEZL4iMWqi6ZV9IQu6J4f5kgEG8ORGVkSiRgrbyx1Pajvib9rr8N51dgsspeCdnkf5R2+bENRE/iD4rvHKqFsAoFUX/8LmojJGe+T0Azic2bjT+MDIyMmcbD805QMfp8etff6s3jicujcPGWzG/lTLe0WMXIXflpQsQl8AuC0xE+F3MGdEOMQ3HJ4x0BaqS/ZaWnChQ1VSkFONdArfehKGp1eEMohJ6TXjiZanwvlYjnhD7EhlaLX0gOQPIgkaNddw8UNEtCBCAPXqMQgRnEQoUaxXrak0KEwsWrwOmYRG4NBo1ItEJ9rQAB/xYre7TCC5fcRB09cwXYWEwA9sp/t9PnfH1nz+ZrWZfe8+ll16aCYK7D4wb5Tdxv/xGrzZ1WGlyvFCr1cF1cjA0vBCWLl0Ogwji+TydPnacw79XqxWoVGtQr9Wg3sBSPh8a9QYZU45jJh46pjGoBSdFO4QXjp4v5dYj9NABMAtSrwdgGA4wg0OjgXwHk47TXRAgXK5GENF0Rg8aQQe/I6LwbxAguGAYOBLSvBEeU4SQ8bsRNxDMKf+LqmhBJFMA6eaP954Y365LxL1CsQC2ZRP3olQuUVUEevj5HHruDOq+71fq/gN+ZF8b8Ny1sTF4+2zwrL71rdN7Q2/yB67N3kKZ7SiC0V3bYOuWxwBbqmKFBwI7/o3y6YYBhWIPrRNcW5jSwnI3jGyJvUa5vBgxQYDHeyo8+xQncWyxUiRLvdZz2bxkziPACWNMF2lJAZOO8KSWTQLHM5SxNkUD0tMVz/RIwZ6+qekURNRH/7D4t3o99cgpzYRpOwniKZiLTmokFQ3WFoD8u0444V/nRK353m7mk7vTT2o6zK43/fa35/1zFFYvj3zPRgtY9EqX+XMpGqM8csFGVew1/VH3yiWoEyinoD0jwMv3SN881WJOStn0vsi6AZCG9fV8fkKQkuSaVvBWHAB5WtPr3JPzQY9PeAO+3wDPa4DvIaD79Loo5dOkYNGzx/wuR746WtC4CYmcrmnZspECggkj8KmjNObQYhheuIysasypg5G5NVPofeeaNV96fLbMIGzRu3jxyFDQ2P0q7k283atOvbwyNTZULpUZspWHFiyC5ctXwoLhhVDIF2jDQ6Oo0fDIa63X6/SLOWjP9yHwAzKg0GgKcJOPYwm4IrpBY0zKe6JvPD5Hzxm95DAS5DYMjWMEhBjTBhoNIQn0IAh3YaFVHEOlpqJDAdVOC4Uy/C6TcvV4fNNAYwFD/SmgU4ifShGZJHSJ9IkiLKW9qkXoWAAShudtcDMZKOTzkM1lCeQajQZMTU2S0ZdxLMjnkWQXQ6XemKx4/BYvcq+2WP66VYfO37yvkiO/9qWTl0yUt/7aZP5huYwL2QxeG4PRXVthdNcWIsEJnglGQSxhJJMnH2vrCNMmYpzS6LMYu6RWm9YlkOGMUTCMfuVyeXBcFyxTpGRSb1566U1s8z20ZXqCXX9Pf1YVOvo63VPGr/l1GUVIwF+5/Cq60BxaFyCOBgoCuQ7o+FwwORWYY6idM/e8E04457TZFuV5Nva7OQvoV1999kdt0/8ahIGJVjWVqUkPVC9ZU8CZeMoS3NNctwB75R1PLyORuUm6ezrQi3+L4zQ/JiSZJ/Cw6XMyQrAn71xNmnQxTo+9ofnge3Vis9eqZfIc0s+J8yOPHBdTIrKDYWBRly5qz4UXSM0RAKBQ6CWg9xs18IMQwpjBvL4FBOjMtCNmOOuZ5f6C2blLTn2aEqTPxoLY2zHXrh3J8WDy8MiffEvYmHxDvTx+YGli3EVjpbdvAFas2h+WLlkK3T09NFZIFEQAU78I4uiFe55PRhJ64iiTi0AuCIYitI4/mIvF4U5JcamHjuOuAzp6z1hTXm/gfcOwLea4MaKCoVwDCjn07BE0xRRkEFJIP4oEoKMXjzlxNMYQ0KlffYTfYdBxBaDjOQkDAX8Q0ClML+OwCliUWIoCdvTY0WPFsHPGdSGXy4Gbccmpq1QqMDk5AXHkk9fuOlgB4QWTNX9DI7R/H7Ps1XZ24V/e976R8ef6Xu/t+zC98qWzV7/Kb0ycHnm1lzOIChgux2gEp5bN6IVXKN1gWlniR+D9Vh40ht7xRohqEezMppNeVVhaVb+kewZGSizLoSY7GHIXuXRJimwilaVM8b2OmxYZlLtCmtuTH2zi78yQfJ8O6Hppm85aV4IwEtVV05UkspCy2dVeowO7AHil1Y5nK0PtzPJinvmn97//nKv3pTnyfJ3LnAT0yy8/Lx94j/+7xfzXF/JZKGRzZFVTCAy99SYZ2JZ8uQbegkfU7JmrnFUSYtdD70kpmlY7mvxdLuoWtajEw1detMqla8I0eo1qAsStM0pbedMaOHAOQYAlalMUFkVvQhDhMD+qGNYizK5Am2rK6RdraG0qwcFxQ8++VqsSMCEgIID5IYdsvifu7Vuwi1mZPztO8beFvoHfL1p0zPp9vUYUS5XC8MGloVd+DfjlN/nVyWOqU7v7yuUys90cLFm6Avbb7wAYHBoi0EKQRs8bQRzD6BhCx+c0DgTiOM+wlEmCOMkPyzmmpUpaAV3tpaouHUPuYYj16eilCa+64SFQiLw35tCRt4aAmnNxnsZQ98RyRyY7AgkREqWHngC6iUCO9ezQBOgI3A4BuiizwpB7TF69TOEmtcTKy0w9dSrPQtlT0yKv3XEd0j/PZXME9n7gwfg4VlWUKCRfzKE8cADler1SbvA7/Nj9T+bOuz4MV923L+kTXHDBx3uCysTRXn3stYFfP5ZHwX6WyYrz+/qMvt5uSotUylMwuns3VMoVdLUJhNHbRoBSqT28ViGVrBobCeVFKv+U6pRimLGjm0OljchZsd0MGWHqJ6lGaQ2Zt9SSN8X4lbOcmvCJJoFizApTstnskLc9yd/r241QcpNTI0kbKG9cK0tTZWgyhSc+0wzsOrudqzp01YAFo3zg7GZG/o3vfe/nbn++QHRf+t45CehoYf/gkpPf1KiNf9aE6LAD9luZGRzoh8ATIVFSQGt4tAFT7pg2X7npqke9O5LKS+tgLyPzST5cAnBKjkvrz5Pac/2YwjGWuaYW4lzyujKok+B9U0nbjOCuWdnK+NBLTdKyPCV8oRstqnexbm2LMCtuRtVKiTxOBLBqrRpGYFSi2Nhp2rl7CoWeG9xs9w1OvvfhkZGL9+mGHlhqtmPH7QviYPIYCCpvCBvlVzbKo0tLkxOWL73x/fY/EJavWAHd3d20CSFgUyi9BcQ94iCgF46yuIKHQJEgaQjqm4G4HyKngcaQ7qHrgK48dPSiQwJ0IRLjBXjP8LOCsxBESH5DFTMxd71AeE/EcmeitE0YAwYZAGiwYTncngCdPHQ8OEqfkoeeAnoCTzhU0AAAIABJREFUKvKJ8tBTTx1BXQN2kkvFiggkVGZJUQ0ne6k0ReDO4wAKORtsC9n5NT5VC3bVQ+v60Mj+1rTn3WxZB2488cQTUe32ef/B/eSLXzxhflydPIDz4CjGwyNc2zy0WMwv6+ku9vR0dZmVqUmYHBsTxi6mVoIQUPEvmy9AsacPmGVRWkZI90oJ5WSvUeOs6TrIRasifHK7SDeVmfLgyb1RcCygmv6lIYHEVWWrTQNt8fc0kqDer5PoVD5e57ylzVv071QAroBeKksmgjLNDPek+QozOWf25hgyFxpW5purV480nveJsA+cwJwEdDXuV1551lBcnXrZQH/Pa5cuHT46n88sc0yjB7k9aCFj/rhRr8u8Z4MYyRgu9f2Acp/oaRHYSxYyeiyKOKZynulCE1ibhurFX8S+rnto4uyE5y+fyxNOwvP0Bs20VmH75Ms0QyBds+l001TqKBqR1NlrNbHyNRWBUIteNJYQCxpDxJjzxfGo1htQrjag4WGuNgRmZu8vFOb9pLt34DcvecnfPbB69ep9esFhl7ONG8cWsrhxFA/rr+VB+W/86uSqWmncrVarYDk5WLRkGex/wEEwPDwMrpshLwrz4vWGyInT/JDeOG7OBOTS06LUhCJQagtf3zwTA46L/DWGsUWtuSydJLES0b6XvPAIPXFRjCDSRenmiHMS84wC7EVaCPPtinktZgi+X6WMRD4WAZ7KrGJktSMAMzpv/A78txJFQUDH9zSdf6t1kgiKiHSNaE6CRoMINaN3rn4VuKOKHf4N193o2BhUK2XIOJg2sIDHHpSq9aDUiDd7oXNLbGavA7Pntmy2d/O+VPKIBuGjj/52HqvXlgVR/TDHhMNs2zmEMXiBxeLBjIPkwxiK+Tzkczko9vRCvthNBhLuKWp/wUcf55F8RKDHOYUkylq9LrUJNCNb8hdSToMKf2sBdblX6ADeZIxpN1SlU1rvsfLAUyBXloIwDxRDXzRTUYQ9FcnRy9Ra/paQ4tKJRPtNymqPYmaPMmaui5l9vQGZq7PdL7x/X4/yPZc4P6cBXQ001g0fffS8vu6cuSzrwEGuYxyUsc1VpslWmgwWcuDdwLkrNk0RLsWFpTZttfDwEdnFE5OTVIqEGzyWIPlkcSMhRpBiFJsTN86uri4oFIpEokHyS5qDTENpCuBFjbEQcUEvmNjn5PWhxKRgnYuyFxNM2nytJH+JrGZ8L54Peo14bhMY5qxW6Dvx+8XmiuchwqO48WJZGj7ijq6IXdVaFSqVGl2r5wXgNXwoVzwoVwLyApFdbVpOaDvuZCaTeSSTzd2RzeVuLha7H5w/v3fjq171psnnexEigG/YUJsXx1OroqD+Yggbx0BYOyJqlBc3KpNupVymEq95/YMk+rJ8+Qro6e2lcSY2egNTCwjikqHuYURH97CUN66qINJNL91AW92iNBXT7KGngC5Y7kJOVOTXRU25attLpW1YfBaJunVs9YnvpdJEeq+aV6quPQkKyFIrJGsJQKdSKmS5TwN0zKFjSFiWNrWKEyU7WGqUKiMwYXEj0YtqscUvzjtkgeMcRG8946IMqk1zFvPskxMTJNaCXjtGHLCXAIJ7NYDtXuSs44Z7S2y4twJ039/b2z32fHts6LW/+93vztVqE8ONaumwMKi/su5X/z4O6qsch0E2Y0JXwYG+3iJ0dxegWMiRNGwum4FsJkNjQE1cEMyUN06AH1J54+TkFJU4VipVMiaxARJ597KMUGgVmHSs+f39VGGBRpMYb5kuo1IwYRAIg1NEjkTZY0iGBO4tin+jyHpEfJUsfGWo4VxRkTrFq8GolOCKhOQ0qNlOoI/fKwMF0j8gwpvYu2Qaz3YD23anTNvdxAznbs6sWwzDuT1kvY++972nlZ9LoJwt39UB9D3cqbPOOstZuZL1OI6xwGLxcstkyw3giw0DFhrAh4DxeQZANwOehzh2OeMOxNyK45hhDhrBj1jMDY8Wm/4c82njExPkhWC4MZfPU+gRFxxuaNiRSW1u4t+iM5PyiCk/i8aCDOfiQkKyER6LGLDUzUkCuzQScPWQt0ciMCI3jo8iwivVl0jvW2zwuIkrUMBzcWyUrBT1zOVyCXbs2A67d+2Eqakp8L1GYrBg6DYIBdDEYCEBjrSpbScTOo4z4WTc9a5lP+Bm3AcybuaBjONsyHTNH+3ry5QOOeTV9b820KOxls9XsnHV663x6pDBo6VR3DiQxdELgTcOYGFjceRVur1qmdWqFSrrKvbMI9GXFStXweDAIDG1EVjwXuLmSUz1BjanwYiNRwx1ESYV0Rql062iMckiE2o+Wp2PFvKUm5siXwpAFx463gfaVGnjFfeGascluKumKjpniaLhsiIBQZ04EVyvb54pzCrIb+osRd5bAjqy3CnkLmRLUw9d+8BMu4nK62huoPLicE6LMLxQH1TAjvMfu5fhenAcl8AN34va9CLXXqaoQzHvgGMJ3ka5VodKI6p4kbE55O5jYLh3M8O+z7Cd9QCZ7bbdO97ff8hffX4hcJ9yyikZy5vonqqN9dQ8b3G94R0UBP5Bnhcc7HuNFb7v9Qe+72LDljgSKpXooSNfwHXx2oVBjWRBrOXv6umm/QCNH/wb8g0QkJFUiCWFOEcw8oPiTwiY+Ih7gdhjBGeD5mUguDCivl02hCHGPK5J1flN/A3HV6UH8f7QfSHgF+qEQnZYGf0ysqKcAAdTI4LVj84CrhN8rFWrMDY2Rg4O7lHkMMg0C6re2bYdmZbtm5bdMCy7bJr2hGnau5hlbzKZvZ5b1oOmaW+I4+ymQmHV+F97b5gtIP1UzrMD6E9ltAAASVKWNZkxDJY3jLArDL0uxqIuwzB6Wcx7gYVdccy7OEQFFkMeeJwHiHNxDC6HyOU8diHmdhiFNo+5hU4UNQMn9QT6IQkkrPziPF7AY/yMFnpvCdErHEBvCcO/uAEKj16Gz1Xfdi0fR96cLEFLQsGKva51lxPsddxUJEs5iyVIRTIeUJcaN4xyaQpGR3fB6OhumJwcpxApArwIN4tyK2RbY/gXDJtU0izHpbp127Yblm1PWaY5Ztn2Dtuyt5iWuc00jV22mxm1mTFumkaVm2bVMKxGJmMHJvJgwJHCEb6BmiaMRVaM4xRAHqy4yGLWFcXhAEA4ZAAbAvAXAeeLDB72Q+wXeVB3Qq9KDHwcMyQrdfXMg8VLlsKyZcthaGhICL+ggIryxmWpGZWbYVhdeeMYUk84FqKsb1oIUzbM2HM9sEBeAaTiAE2ALnsF4OvC4EKxEdGERSm+0WdbUjQqZaO8LsEebp7w+gagy5AKsMXa5+mAjl+DHjoZFk1hUnECeyiW0i5f89ZkrpQ8MzIg0lB8CvIC4JXRSyI5lQpMTIxTTtoyGHnuGJrHsDyGo6sNH5vchI3IKEfcHo0Z2wrgbOWGsZPHbDsznZ0Gh8mYxRUAq8y55TEWh4yZQpjCA4isiHFuWr4fGDwIc2Ho5cIwzvtx1O3XwwE/QKAOB30/XOSHwaIoiOYFvt8TBEEu8H0WBB5E1MQoABSwEtESLA3ERkYSxIn5n4d8oQi5PNbtO7RucF4ihwd/1LVTUx0VQZMpDHH/hfFHoW56pB1AK4eT97yJPyMsd4w4qlI5TK0oN1qlRlT4Hl+ndI1hxIzhemQhQ8EDxiIGLGaMoS0ccogDHjOfA/cZGF7EeYNzVrNMowKGWWLMKAEzpkzDGAewxrlhjTFsysTYuGlmpur1rsr27dsbc1kc5ilCUtPbO4D+TEbvCT6L1vtVV4ExseJiY/Euz4gi14xjy4xjwwyCyAComWEYG1HEDdfltNXW675pYa0QBGZ9csdbverUcUEYDMdxnOMc3DiObCSQcx6bPOYM1yB6VfWGD1u37oDBwUFZA9u6u7fw5XRinXYdKUs/JeWJkJvYOKj8KJMhUEdvQoXycBPBuvVyeYo22onxUWy9CRVizteT0JsSpkGAR1EaZMgz8h4wHGiDIXtFM8OIDMMIDMMMDdP0xXMWomuDzqnYXCgYiQ1CEXZsg3GHQ2ybnFsMIgulfbFZBg99Ko3CMiKMluCYZXMFmD8wAAsXLYaFCxdB//z5FCnBI1J0JWGpi/w4eT3kEUlvHD1yrRpiT1NBAJ6G8i0iH0kYUj4RPAuhyqZC34mHLiFfthwQgK44Q633UOzpwriTuXelHT7juWphc3w/vlfk30VNuipbQ48RfxpIiiOavCY72pSYVdeswbtG+0jPIR0bBR6tXrsCdvUo5iBGorCWPgbkOGCKC8EdS8KQjY9lcFnUlefI8fBQWx4afgiNAGv9OSAFIIyx1TsLYg4+ZwyBiJR2hc4SRjQ44zE3Y86NOIrdKIrsIIzs0A8tzwssH9NNmFKTvyjvimFmPAfRwU4YLgS45IWjUYLCMAXqlV4odEE2m6ccMR4DQ+k41zB0jmMhohSuAHEJ2mQwzTSO6v4lvIW0DWnzlEu3fFzWExNjROzEKADG1GhdmUSsQJWI0GCAJ+MzZtQM0xp3nNx/ZQr9vwYLGgwbyhk85NxENkdgmm4YmBA6cdb3bSPsMsOg0TDCYtEOJyby4fbtH4hGRticVXF7FqGm2Yl4Lr6o8x1PfQQwXHzwIugpeVPzIAqLYRwXYx4X4zAs8jjs4nFcjGJW5BC+rlGtvGzn7jHo6p4XZjPug6gtwlmcg5hnOHBcrQ4aBMC5xYFbnJMBwVKytVjo5AFK4hWBgQb8FPWV+S8M06HHlMHyoxzm/3JE8MF/Y2kSegq4MaGACIayK5USgT2qo6EXj/k/lJgVaQMUrgmFupYU2xCypCIUa9oYjsXSOLmxoafJOJ28yv2JRhjILxCAS3Xd0hCxbAsyGWxyUYSBgUFYuGgRGT7IX3BshwA3pOYyotxMpDQEiFO5GQG5Yh6LMj5VrdBKGBJ3WQWtZ7rn0g/HmvOIBEd4FEUNxpjvZrJZ27IdhAHMXQtyGqZJ4oBzHohbIdTi9GqJVoITGQUIRHGE973ZghdeFn4fVaGnO0Ez8NJ9FrICeCzsqW45julgcxYF6JQOCIMo8P1qHIeGYRhZ07JMMtSk8ImAa01GVA7PzJ6EZgSQQYGNfbAMT6SQKPerQvQyTE8594yccwyrDTwolXB+TVFqhOrsbSyXw1+TfgVRCyMckSCdoQGXEF1FSiok4JeVCZL/Qsp8OE88JIF6gICOCnuieY5AWsVfwRQVnlcmkyPPu6urG7I5TK1lZVVEANVqjSINeJ44x0R43JKphjTVlijAaWMn8tkqIpJiJL4m34/3FzsrofxlAMA8zgGJqXUOrI4fDsP4wFJpMttdRNnm3MPMMH/JOIwzg5fAMKdMxsox2BWTGRULPWvDmJwMFo2NjIykQhVPfVvrfOJZHIGOh/4sDu5zdehLvvWpAxpe5f/4QbjAD6z1br54Va9lVGt+I8MZuDH3syzmuZj7RR7xfMTDAo+gCCwuxlHcAzzuBgaDwPnBURjuHwSRE1JYXgG69DE1R1NlfwX5ToZE0XOXAI/5fLT6Mf9JUpjUsELUQ1N/dQ/z0WJDQ3DHvDyxd2tVCaSeDGUrhToJDZgGkExapWOti5cg+xyjBl1dRSgWu6BYLFIkAQlH6NWhx6NIQGhIqJA6hjhV7lEAuPLGRX0wscZ1iV55c5sBvQXIk/ESr8dxiCp8PAi8UhiGj4RhfEfM2V0xMx+3mDlV7On/W9fhZ0Icuoxx9JAeDWLjmjiOb4tiGIvRigGRq4Q9bqlozKAdEL0kCr3PAZguup34/TRePPKY6ZxlW/ZtsQGmpY4nDysf0q8g4wgrgKNixjYPc1zjraYBh0Ux2JiTD2Lr0tLExCVR7Dtx5C8Hzg83GD/SdqwDHMed7zoZZqGBp9VLK5tn5pR78yRTXjuFliWYI1FMkbFIDCfJw6PULQIp8j1smeuXPBZppKncciK7mtT+p13RkAORVCmEoougYJgLkBeCOiZ1P8tkkbuSI68bwZv4JuhVy8ZGaDrgZ3BuIYGtir9VMcdJFZA65wnDFT1yxX8RTHGtnrsFzCl8b3C0ojYwZt4HBtvBDGPSAGOKgVHiJpQY8BIwq24wowKmUzUNXoPIrluG7cfcMGrcf71jhEeZZlwDZv/nmk9956bnas/qfM+zMwIdQH92xnXWHfX229fad9752GBYmnhto1F/T+A1jkFgV41Vkm02CePqYWRRqqK8KFcSXxDMEdgRSHGTxddVL3VkxRJxjzxx3WsVgK+afqjnSWmfBHT8nJLOTEOyqtZZknnkXRCEsFhWJwiyIhEVJXlIeeFi05aVA1L4RZUWtjiz00oKm4CdrB3ZMCWmkC8PfG8ijKJ74pj9AQznT7aVXwfFo8b1XOGFF57bF1Ye/nK9tOsQA+Bayyn+pAwHPfp08olfHHnn30Ze5T9ibmDel04fvX4GUc2yc/9wxtk/u+4pT1LO2dmfOX7YYpNvgdh/a7bYVyt0Lz/jvR8++yF1LEwznX76cV28um0/FoevZhC9zrasIzKZzHw3k2OodKZIfMlnmoiCaapdpH/0kLwsiZKqhckckHLDIs+rSuQQ3EXeXXn4yJ4WaocYiRIVJ6ryJBH8oUoWIberFBCVuAmJKCGbm6JI8rkUW8IxxpSMIE2K6A4aiWgY4iOVuQahkEnGtSLZ3ERQUxUlxPxO4+mt/AacUgjkBuORaVn3W27m8my2+EvIHLrlpJNO8jvSp095RrfdBzqA3na39Jlf0I/Xjswv17a9za9X39fwvSODILJFHlfiWNIkRk0fbdOV3jMRnJAFK0uSENwx96nYsuSRkGoYAr1gzQoilgy7KynLJqUpcW2KLK5y0ynYi1pvVconNmwhrYqCN7ihItFI1IqLUKvQ2BZRAGr3Kst29jaKewqoK48KVQeReY2NxcIwvMeP4DrTyPwuzPbd/+UvXzW1t2Off/6abKk04QIsKz0dIFfHPv8L73q916j+IoohK1qdCilX0+B1yym+/VMjP7r2mcyU8z7x/+dhcBA++cmvVPd2nLPO+nChPrbuQB7UX20Y4esc2zrSdbN92WyOITGSyuwUcUMDs+nHnM4JSYCWQFyU6zUrp2HKQLSblTNHEbvkXMP2pcKoVMqHYn4JnoBMXVDqhioKMBQfibJR5cHjc1GuiixzVANM55PinqTcANkyVZajUZmqqOdTp9eU7tZz5dS9zeCRZZjrmO1cls31XPWx09Zu7oD4M5nF7ffZDqC33z39q13RpRd9csjzSm/zvcoJgecdEYSRhR67ahClM7qTL02ihDK/JxtIKG9aMZnJQ9fC9QTokvkrQqqpdGjCtFXbMjm/WvtXqYGOzH3MOSOIi803lVhVoE3A3lJipsvrzrQgphPbWocYTwhz3UiQqgWe13g8io3fM5b5T17suf3cc3+BLN7mkMZf7S5NP9AZZ3ykL8d2nGYb0SeCEIg4iYYOMqyBh7zcgK9E1vC/ffWrF48+i6cx7dBnffgdhbK/7dCY195imfC3Gdc9uFAoZN1MTvT3Tn5UQifB4RnwXWXn9T+lRLAkXE3euKjqUGx/ithoio+UDpHWqgJxxVEgMKfPYrmgMhhFHwN1HHFcZWwiv0NEnRCwVeSK6skVG11Knu5p7FW0R6SWpEdumg+YVuZHZlffT0899cJNz+V8ei7nSOe7ntkIdAD9mY3fnPj0D9eeuaBWG32bX6+8Jwh8BHYbCc4C2GfGqelksRTgVQ6cxCmkV94K4nqTDwHoItyqS12qmm3afJMNW+lfC6GMJuDXjYAZrJGUXLY3UptypgR7HRv7BEGD+15jNAjCW2Kwr7ayvde/4OjMpuOOuwpVhJ6zn5GREas2dfc7a7XSB1lYP8KEwG14AZVFYbQElQ+x370fuz6zCndm8t0X/d0b3/vj57q+F8Pyn/zk2/vDyW2vNMF/k20bx2az2cXZXIFh/plqopu89gQtU7rhNIe9pWwj2dlE6oOAWmsdrIiNCtiTf5PxI8FflgvqgK0Dv6QNinIxSYhTddtCJU1432It7GGrncF2UaQ99MgNZq4z7cwVTrbnZx8//dsbO0D+nC2nWflFHUCflbft+Tlp9NiDYPLNXr36zjDwXxyGUY6AXWsoM+3M0miiQkLdmU+fSwsgCTM2dWOiHZHemxgKEpATP03XvZdgkAZa9zBeOm6r53vRwE6aVcSoFIgs53rd8/x1MTN+Y7Lsr+2+Vfc9nzr12Ke7Orbl1+WJnS/bvWsHCZh4Xi3RS0ci19h4iULGhWIX9A4svnlwyYv+fs2akcnnZ0YBoBFS2fHHA6Og9Dpg/C25jH1kLpfrwlahWNkg+Ohp3brgJuDZKlNS28ISI6D5atQ8SOr01ee13gmp957KLutGAH1jYkSouSh0x9OJLZ7PdBpNZm/LxEyOgAx1Ii8ClmuuM5zsD1232AmtP1+TcxZ+bwfQZ+FNe75P+Ypvnd5b9iaODYPKu0Pfe1UURj0JsCc7l9hwZ5xgrSC/lwtSZc7TPf7pH9KdstQE0PZb9ZEnCH7rzpQiKXGegHjkBf7mOOLXx+Bcnc3Ov+Ws836xe1/wnNDzveSiNe8qTW7/WGl816G+33BRRYyIYZKjgKVSzDD9vv4F6wq9Q+d/8OQLf7QvnDvemtNP/5fecHTDETF4b7MsDMk7yzKZnOtmskJbQat5bw6wNNf6px6xnIEa5yPNpzfx7ZrKM4WmvrAQBair2YSh9WbQVuCtZrs6fiuot045SsAk60Ao/xkGqxmWebtlZa8wCl3XrFnz7W37yr15vveczvc/uRHoAPqTG6fOu2YYgSsvOqswHuw4MvJq/xiH/pvCKFgakxCHLkrTiqJqyokdLQXqPaGscJ2nTdRERnXmWzP9/S3v28PXiXCncNNRIETkxeux7/s7oyj+Mzes35pG8Y+LD17y+IknXrxPdPvSrwxB/cILP7usvPOBfy9N7joS2dbIH6BqAqxvt2wodA/cMW/hoceddNIXHt8XAQO99qD854VeafwlUdR4veOar8667uJMNmdhqRgyzJNoSeISN1uPFO7WyHAp4KoPCBKdzqJPwTmdv02euR7m1wii6oi6kTGT4dBsKApRB4OhiWBsNyzzetspXAW5vhtOOeWCfar/e2fzmz0j0AH02XOv9tkzxe5S5W03rfKDiVeHof/WOApeGsdxD1boqHD8E4UhNb9nutY5ujOJR9M6ZZVoyfRs/kyTW4vYauMpcvQiF48SYh6y1CPf93dHUXwHMPN3zC78cf6SQx865ZQL6vvsjZAndumlF/TUx+/7rVctvbTWQCY/epaiP73rWuBkird2ZZa9YfXzGGp/smO49gMfsDfYjy33g+orAby/tU3jJY7jDrtu1kLhFgR3wXZvPqJuNiYmZQsgt55DE6DrIfYZPjdNjlmzW6fNRDl3pQlB3jhjrGIY5r2G5VxjWdlrFu63dN1xx31OaL12fjoj8DRHoAPoT3PgOh+beQQuueRTRb9UekHsV14Thf7/F8fRCziPeoBLmrcKY+qe1QzOc+uGrABf7K1p8ltlM1uEbZvAWte1bsrFkzKeVGzDphK+5wW+vzWO+Z3ArOvB6rpxvjvw6Ce/8sO9lmbta3Phoov+bYjVH/qNXy8fQYAeoWhKRHKyCOhWpnCXXVz2ho985HM79rVz39v5fOMbJ7lbHnxghR9MHWlAfKxpwN84tr3EzbhZFBRCURfkCShPuDVv3QrY+ne1euf69JzueTeX2rV6+uqzqZGaiCFVmWE8zEzrj4ad/a+iO/C/Hzj1K2P7YpRkNs2LzrmmI9AB9M5seNZGYO3a07rj2uihQVA/FqLwpXEYvoDzeBBlaEV+snn6zVgG1wr2+i49A4GthW+UwL+UqUuU6gQ73Q+DMByNwvDhCNjtnJs3OWbX3QP7rdpy8snf9J61gXmWDvzpT793aaW087g4DF/RmzePNaFRqNd9sGyX6v+RyOc1qhCxbLXqO39gzLqx0NPz0/PP/+nmZ+mUnrXDYli+Pn77cFifOISx4CWGGb/EtsxDbNsecGzHxRp3lKAV7WIltLbKGJNd2EyuawJvicyJx93y+ekXp2ZfAuAovTrGmPkgM+0bbcu5AfLz7pqc7N39TDQGnrVB7Rx41o9AB9Bn/S2cHRdw5ZXnZyc2PbjUD7xD4tg7ivPwhTyO9wOI5wPnBRQya3KtZhIoT/uNNF20PokFmUnVCAslMJRcjeMoiKOoHMcx5sIfjTncy5l9r2m5D+TtpRtO+9La0mz3lC44732f9qvjZ0+OjwKPfQi9El071vij/C2OxcTEFDQCFO/JgJstwPyhpWd+9vNXfHF2zKI9nyUK3YzzycXglQ/kEBzGGD/MNtgqw2TDpml1G4blGobBSOmNvPi0rGyP3rj2h2mgruWQxFSljmMVAeDGJoNZd4Jt/69tuvdCLr/+pJO+UZ7t82u2z5G5cP4dQJ8Ld3kfu0Ykbl188eeyQXl3P/D6cBz6K+Io2B+AL4Y4XhDzcJAx1sV5nGeAbWfBYQCW6g0jerEK5MasN4/pJ4jj2MPfMIoqPI5H45jvCmO+A7ix2bTsxyJubLTt/DbIdY2OjPwAG1W0zQ+O6RXf+/i3co7/Qa9WhjhmcPv/3kF69ke96EXw2GOPkZgK6ohPTU5CoZCDnnkDkOtZ+J0TT/7Wh9sNbNau/YC9YcNEj+WVhnkULo55tJLzeIVlsiGD8UHGjD7DMIuGwbLMMBDsbcYM7NxH7WuUHjFjjCraACBCWXaGTU6AYdeXScaMUWDGDoMZW8GwHzNt6yHOc1u6jOLuEz715Uq7jWnbLJY2vpAOoLfxzZ1tl4bd5bq6utx8vDUfm9VC3YvyFvPyPGRFZrJcFIcm5+AwHtucQYQdyIDzIIoiP4x4lQGv8NCqxoZb7bK7y2N8HvZVDubCxrp27Vo7bzzwo5zdOA57b2M73Ztvvg0WDC+Eo1/yUrjxhhtIohRbcaJFslW7AAAgAElEQVS+eCGfhWJ3D9iFgauMzJHvPPHEE/c5xv6zMX9xnCYnb8vUanGeedUChF7OsM0842bRdgyXGcxmjNnY8JSZLDS4EWAPGjANz4yMCmdmhRt2xcxbZdftq/b2Huw918I8z8a4dI7ZHiPQAfT2uI+dq5jjI7B27dpcwb7/l3kzeB2yqcuVGtxy659h0aIl5KHfdONN1CAk47qkM5/PZaHQ1Q1uof93LLvwbSeeOIJeZ+enMwKdEZjFI9AB9Fl88zqn3hkBNQKXXXZunx1uv7Zghy9CHfzxiRLcdttfYMnSZXDEEUfBTTffRA1EsL0t9gzHR1SLc4v9t2d7V7z++OPPHOuMZmcEOiMwu0egA+iz+/51zr4zAjQCP/n+2YsBdvwhb0X7YQev0fEJuP32O2HpshVw2AteADfffAt1mcvlcxD6HvWqLxSL4BTnP+wUl7/2hBM+M+uY7p1b3xmBzgg0j0AH0DszojMCbTACP/ju6UdljfJvcm48gBSuXbvH4a6774Xly1fAAQccBLf9+Tao1+pQLBaoZWw240I+XwAr27ODmwNv+Mia8+5qg2HoXEJnBOb0CHQAfU7f/s7Fz/YRuP76EevWW7ceAcH4vw71un8/vzvHqpUK1L0I7rjrXliyZBkcdtjhsG7dOmoba1km7Ni2BQwjJhnY2CzEAc9e4xT7P3/44W++s0Pwmu0zonP+c3kEOoA+l+9+59pn9Qicc84HD+X+xEmM1f/eZd5CCCoQelUwIIYVK1ZCpVqDWr1BpWvYi9s0DKhUKvDYo49S+VoEFmQLfWA4BYiN3GbDyl+Tz3ZfNHLuD++b1QPTOfnOCMzREegA+hy98Z3Lnt0jcOmlIz07N93/U8Yrf5fLGGAbEZQmR6FWnoJc1oWDDjoQchkbtmzZCPV6DeIIe8Mz4MyCnbvGoVL1IAYTsvkuyOS6IOQmeFhlbRb+q3fw8P97xhlfmpjdI9Q5+84IzL0R6AD63LvnnStugxG45JJPvSgobb12+cKevsrkLti2dRM0GnUwGQPHdSCbcyCXdcDAjl7onZsmSe2iFOxUqQblSh0wNI9tb0XbLxdClgU3PzDWt3D/N3z841//SxsMU+cSOiMwp0agA+hz6nZ3LrZdRuCKy894ox2Xfr5ycX+mPLkbNmx4DMIghKHBhVD3Q3jkscegVCpDb08v9PR0Q1dXF8zrm59IwD7yyCNwz51/JkE0w7TBdnOQK8yD7vmLPLc49H8+9NHzf90uY9W5js4IzJUR6AD6XLnTnetsqxH4yWWf/gcLpn6aNUMn69pgmBZ525VKDW6+5VbYtGkLrFy5Cl75qldBLpeDbdu2wdat26Cvbz79+6677oSJ8XHo6ipAPp+n31yhC5hTDGKz558+9NGv/EdbDVjnYjojMAdGoAPoc+Amdy6x/Ubgiss+81oznvilFdXzPA6p8Qq2SW14AYyNjUOt7kF3Tw8sGFoAhmHCzp07Ydfu3ZDL5iCTcUn+1bYskoLFX9OygBkWREa2GrHut3345K/8vv1GrXNFnRFo7xHoAHp739/O1bXpCFx22VlLTG/sVywqHw5xQKQ3BPQw5BDFMUQxhwj7oMei81zaVha7jGFendEvysRyjoQ5DqaTBbC777Ot/re8/6Sz17fp0HUuqzMCbTsCHUBv21vbubB2H4FLv/PJ1weN0QvqlbEDI78OjBlgYHtQMCHmQKCO/b2b+sxTD3kJ4gj8UQhBEICFOfRi/0NOoW/Nhz56wbVzoaFNu8+PzvXNvRHoAPrcu+edK26jEfj2N0/+fGVy62cnR7dB4FUAeAQmUtsByGtHbx2Jb6IPuEGeOL6GBLoQe8WDCZl8N3TPG4ZsYeCcT55x8WfaaHg6l9IZgTk1Ah1An1O3u3Ox7TQC3/3amYMT5UeuGphXfIVfr8KO7VvB8+oE6pgj970GRDG28QbKkZumRaAexwBBGIFp2uC4WXAzeYiYDRG4fyr2rTru05/++s52GqfOtXRGYK6MQAfQ58qd7lxn243AN857z2mxP37OUYcfZK679054/LHHwDZdWLx4FYxXG/DQQw9RuL2ntwcWLVwEPb29kM/lwPd92LT+YZgY3wFBGIJp2QBGHsDOR4XeRZ8558tXfantBqtzQZ0RmAMj0AH0OXCTO5fYfiPw/e+cenBpcsOvlg33rhzu74I//ve1UClXIG9kYMX+h8Ej23bBvfetI098v1X7w4uPfgl0d3eTlnu9XoeNj66Dxx+5Cyr1EAzLAsspAjdy4OTmPdwztP+bzzzzoofbb9Q6V9QZgfYegQ6gt/f97VxdG44A55x955vvP9sIxs98+dGHw0Pr7oAH7r8XkLM+3DcEKw85Av5y173w8MOPUp582bLlBOgoLoO59EajAVs3b4T77r4VarU6xMDAcnIAZh7AykFX35LPjZz905E2HLrOJXVGoK1HoAPobX17OxfXjiNwxaWf2W9y4tFrli3o3m+/ZcNw3bVXw+TEJHVPO/SQI2B46X7wpxtuhAcefAjCMIL+/gF42ctfDgP9A2DbNrHasS79zttvhqmpMQAwwLIdAvSIuZApDjw0uPiQN3/sY+c90o7j17mmzgi06wh0AL1d72znutp2BL6/9qNrwvrOr7zypS80Jka3wo3/89/g+wHkcgU4+phXQzbfAzfceBPcd9/91DI1m83BMce8DFasWAGZTAbiOILxiQm4644/w64dm0nLHcvdTDsHEWTAcLp4T//yU8/47KUXtO0gdi6sMwJtOAIdQG/Dm9q5pPYdgSuvPLe/tPuRq3ty/JhXvexFcNstf4T7772HRGTmDwzB0S99NQQhh1tvvQ3uvudeAnpkuB915JFw6GGHQSFfoMEplUpw7z13wpbNj1KhOrLfTTsDMctAbGSg2Lv4pnlDR7z1ox89E134zk9nBDojMAtGoAPos+AmdU6xMwJqBLApS31qw5WH7r8kv2rZQvjddb+GTRs3QBwzWLnfQXDIoUdRJ7W/3H473Hnn3cRoRw/8oIMOghcffTQR4zCPjp3W1q27Dx59+D4wDXwL1qo7wI0sRGBDpthf7Rtc8c8fP/WiTpOWzvTrjMAsGYEOoM+SG9U5zc4IjHBurPj+SV9j/vhJr375i8GAAP7wu99S4xXbduGFRx0DQwuWwMRkCf7yl9vh7rvvIQ8dxWSWLF0KL3/5y6F/fj/l0ZHp/tBDD8I9d98Oro0hdwMYs4CZGQJ00y1C7+CKi5etfMOHjzvuuKgz+p0R6IzAvj8CHUDf9+9R5ww7I0AjcOWVX1xVn3zs2r6iufIVx7wYxndvhxtuuB52bN8OPb3z4cgX/Q04bg52j45RyP3BBx+mHHocx9A/MAiveMUrYOHCheC6LvieB48//hjceutNYJsxuK4NwExghgucIUEuAz39Sx7qGTjo9R/60MiGzi3ojEBnBPb9EegA+r5/jzpn2BkBGoGf/fiM473S1u8duHKRddjB+8O2LRvhL3++lbqoLV6yAvY74AXkkW/ctAVuve22/9femUBJclVn+saWkVtV1tKqLrWWloQkQCwSIOEZD+CRbbDxeGyPx2Ls4w15zAFblhBCm0fCKnkZG/AII5ZjiaVloY0Wtgcf2/gANkgWjJEFBmO0dmvrVq+1ZVXlEuubc+99LyIyqxpI8DmK6roFqazKzsh88b2M/N+97y6w79n93JwFFIyNjcNrXvMaOOP0M6Baq0EcRfDsvmfhgX+8D+KwC81mjVqwWnYFwELXuwfNydlwcuaMiy99+/vvkikQAkKg/ARE0Ms/RzJCIQC33HKLN1F/bFfan//FH3jVy2DH9hPguef2wbf+7ZuwsrIKp51xNkxNz8JyewUefvgR2j9fWFigKnCu64Jt23DBBRfAi170Yup9niQJHDx4AO6774vQXlqAVqtBljsKumV5oGwXqs0pmNp+xm3nvurn33LhhRfGMg1CQAiUm4AIernnR0YnBLS7/aaT0u7ezzYq0Tk/8KrzYKxRg8OHDsKTTz0JcZzC7I6d1M/80MHD8NBXvwaPP/4E9Hp9GG+1oFatwcrqKrzoRS+C8857BbRa47Svjrno9993Hxw4sB9a4w0SelwAWDa7373aOExvP+2RsenT3/CWt8ztl6kQAkKg3ARE0Ms9PzI6IUAE/vLeG98YdA7ce9K2sQa62yueC8vLy3Do0CFIlQ2NZgt6/RCeeGIP/NNXHoSDBw+B53pw0smnkFAfOHAQZmZm4PwLzofpqWnqwDY/fxQe+McHYO/ePdBoVGGi1QKvglY6dmZzwPUbMDlzamds8uSfe9sl7/07mQohIATKTUAEvdzzI6MTAkTgL3b/9u8kvfkbzzrtJDj91JPAtiwq4dpur0KcAnVQW26vwle/+jX46lf/BTrdLmzbtg1e+MIXQaPRhCeffBIUAJz/qlfB7Owspa4tLi7CAw88QE1cqr4Hk5MTUPWrVGQGLXTskT657SRoTp54w29e9oHflakQAkKg3ARE0Ms9PzI6IQC7du2qtuqPfNKJV37qhS/YCdtPmKK67WEUQ78fQBDE0AtCssrvv/8B2LNnL+WVn3nmWfCyl70c6o0G7N27F44cPkL56Dt37oRKpUKC/uUvfxkeeeRhqFQ8mJyYoEpyDqaw2S4J+sT0LDSmdvxVY+z8/3HxxRf3ZTqEgBAoLwER9PLOjYxMCBCBu+9+946ac+SzPvRf8oLTToGpiXEAZUGEgh6E0A8i6PYCeOyxJ+C+++6D+flFEvHzL7gAXvbSl0Gl4sO+/fthzxNPwAkzM3DWWWdBrVaDpaUl+NIDD8Cjjz5CAXETEy2o+j4F0Nm2C5VaA1pTM9CYmH200ph9veyjywdSCJSbgAh6uedHRicE4FOf+v3zvXTp7+pONH3S7AxMtMbAtmwIQxT0iER9ba0LD/7zQ/CVB/+ZrPbZ2RPhwgsvhDPOeAFYtg3t5TY8+uijkCoFLzjjDAqWW1papD30xx5/jPqkt8bHwau49Nqu50G9MQ5jk9ugNrZtwXYmfvxtl77nIZkOISAEyktABL28cyMjEwK8f37v3E+6qv2pmpP42ybHYazRoM5q2BoV3e39MISFhWX4whe/SNHtuJ9+9tlnw+vf8GMwu30WK7/Sfvu+Z/fB/MICdV+bnp6CxcUl+Mf774Onnn4axppNaDYb4GKTFteBarUGzbEWNMenwK21AnCbP/cbv3WTlIGVz6QQKDEBEfQST44MTQgggU998nd+1YeVj3tWZNd9Dxq1GkWjY9tTFHW01Pftfw4+//f/AIcPHaECMZhzfuEP/zBMTk4RROx7jlHtGO1erzdg27ZpylO///774eiRIzA21oRq1afIeLxHl32jOQ7V+jiAW0sTe+x/XnLZTbfJjAgBIVBeAiLo5Z0bGZkQIAKfuuf636jA6oftNAAHUvBcB1zHI+FWKOpxCk8+9TQ88KUvwfLyClnvr33d6+A1r3ktjI+NU+nXhcVF2LNnDxw9Ok9pbDtO2gEL8wvwta99DYJ+DxrNJlT9Cu2h4/56rV4Hv1oD2/UhtiqQwtgll1z+vg/LlAgBIVBeAiLo5Z0bGZkQIAL33nXdb3qw+iE77QMkEbU7VQpIzJWyIFUAhw4dhscef4L20jE97RWveCWcd955UKs3IE1SePbZZ+Ghhx6CTqdDVvuOHTug1+tScRlMYUOr3K9UwPcrUPE8cDyPctHBdknQldW85JLL3y+CLp9JIVBiAiLoJZ4cGZoQQAKfvOu6X/XSlY9bSc9GQVdpSlZ3nCjqg443DIxbWV2jWu5xnMDE5BRsm95GvdDxZ2FhkUQdf9ACRysdf7AELJaGdV2H0tUcGxPigBYJCpPjsKWqU01Tq/nrl15x8y6ZESEgBMpLQAS9vHMjIxMCROCeO6/7aTdt74aoW1FJCCpJqXRrkrKYG2HHRixJmtLjaMGjNKO1jr/h49h5DSvE0f/wnm6Ysm6Bjd8EeMPXTbhDmykuA249TO3mm95+xc2flikRAkKgvARE0Ms7NzIyIUAE7r79XT9gq6XPqHB1Mgn7kCYJms9kQaPuspCjVa2yv/F3laI+Y681err+Tw4VxZzkHkWdfkMxTyCOI3pNx61QLjq4jWWwJ9542Ttv+ieZEiEgBMpLQAS9vHMjIxMCRODOO39/px0d/nzSb58Z9TqQxCGoVOma67iPbpOLnG6pYnc53eu9dq3maLUXfzJB12JOVn+CLvuYFgsYSe/5TVBu40mnNvmjl176x0/JlAgBIVBeAiLo5Z0bGZkQIAIf+9i7x2r2gb+Ke0v/OeiuQBwGFOhmWTZFumNVN7LWtaCjcHMfdPKg61uu5uSOz6588zitAiBNE7LS8TmuXwO3UgflNr8Yqqmfuuaa96zKlAgBIVBeAiLo5Z0bGZkQYNtZKevO2674cNJbfFu/04Yo6EMSx+RCx0Yqto0R6TakWsDRDZ8JOcm6Ra53dtMbAacNc76R6Y7WPB+I++24QKj4dbAr6HJv3nL5Vbf8hmVZQza+TJAQEAJlIiCCXqbZkLEIgWMQuGPXlZfH/YX39VeXIOitQRyFZKWjqY1ijqLNe+noNkdL20g3Brzhv3PQGwbAUbicDoDjBQNHzdOuvIWBdBb1RK/Wx8D2x0C5rcuvvPrD75fJEQJCoNwERNDLPT8yOiFABD5x2zX/Jekv3NtrH631u6vkdsf9brK8MYo9wTS2BOIohjCKqHELirpls6BjPXfMN8eiM9h6lYWdA+nIxZ6iC9+iNDd04TteDWrNFjh+qwfOxH+/8toPfkamQggIgXITEEEv9/zI6IQAEbj99utfrHpHPt9tH9nR7+A+ep+i0SknXYsyBrNhHno/wJaqAQt6lp5mg+d5UPF9cGx006MbHvfaUxJ/XBiQ4HsVcJwKeH4dqo0JcKsTBx132+uvuPZ935KpEAJCoNwERNDLPT8yOiGgBX1uRvUPf7bbPnRugPvoKOhRRClsHJ2eQBTHEIQh9Ht9EnUKnLPtTNSxBzq2UsVCMuRaV1hYJiZBxx/HccHzKmCjoFcbUGtOglOd/Hpt/KQ3XHbZHx6VqRACQqDcBETQyz0/MjohQAR2776p1lvZ8+f99uE39taW2UIPQxLyVKXsckdBDwLoGUFPFfU2N/vmaKH7fpW6qaHbHQUdj8GbEXS00FHQ/doY1JpT4PgTfz1z8ukXXXzxXF+mQggIgXITEEEv9/zI6IQAEcBI99s/dtmtwerhX8fAuCjsQUSCHlPOeWahBwF0UdD7QeZGx6A5tOJx/9yvVqlFKgo9uurRymdBt6gHuuuyoGOXtWoDLfSpW6++7mNvkwh3+SAKgfITEEEv/xzJCIUA3HzzzX6r+eQH486RX++tLEIUdCEKA6rbnrnco5hc7d1uF4IgJAsc98VRvPF3THHzfW6RisFyeFwURrQYQNFHwUdRxw5rKOh+fRKsysRH6uPnXnrZZZcFMg1CQAiUm4AIernnR0YnBODmmy99AcSda6Ym6z8H4dpkp70AQa8zJOgpRHFElnmv19OCrnSeukPibdsO4D467qGzyCtaEGDwHP6Ngu7QzYdaowVebRz6ibu0uLh2r+u33vPe9/7ZXpkOISAEyktABL28cyMjEwKwa9dVs+35/bvSpPvjrWYdJpp1SKMQVtrL0Ov2tIXO6WcY3EYR7v2AAuRwXx2j2U2ldmyH6nouW+2Ym46pa1Q1zqS1YbAcV59zKzVIwIHFdhfaqx2oVht/N3vyKW++7rqPHpZpEQJCoJwERNDLOS8yKiFABG7/6GW/vNre97E0CTwHFGybasELzzwTkiiB+flFWFnrQa8XQhBGEASYf55wx7WEb1zPXXdfy/LPUcC5TaopMoPpa7gfj3vqtDAIYwjiFOKUC804rh9t237qr/3e/77zDpkaISAEyklABL2c8yKjEgJE4JO3v+P6zsr+34O4R81QsdZ6vepBa6ym979tcNwqOE4VltodeHb/QVhd7YJXqcL27duhVqtTgVd0xXe7PbLOm80m7aWvra3Awef2w+LiPCgVgW2x+Kdgg1tpkOsdxTxOUqjWW7Bt+87fue6G235PpkYICIFyEhBBL+e8yKiEABG47SOXXlZzuu8/eXsLpifGYH7hCOzd8xisriyBbWHt9QRcx6Z0NN+rQTdIoL3ahShWUKs3odEY06lquG/uUHEZ3C9HSxxf4/Ch/bDcXtalYlG8sb867q87YNkVEnVMYWu0ZsDyWpdeP7frgzI1QkAIlJOACHo550VGJQSIwE3v/uXzrXj50zOTjR07T94B26YnYG11GQ4e2A9LSwuQxAFUPAdcG8U4opx0KvdKJV8t2g/3MAjOcbneOxWTwWC4FMIwJst9dXUVFhaWodMNIUktANsDz6uTkFdrTbCcCqz1kwPgjP/X9/7JX3xNpkYICIFyEhBBL+e8yKi2MAHMOb/11ltdgINeEASNI/sevEZFK2+fbFbd8WYDxsbGyfL2KhXAQDf8WV5agoMHD8Li0hKEUQhjYw2YaE1Ao9GAWq1GLnaMYMdKcXhzHA+iOIGFhUXYu2cv7Nu/n16rXm/QczFeDkvLdnp96IVJ7Nen3v/Cl7/i3b4/3ZmcVPFFF81Fkpu+hT+kcuqlJCCCXsppkUEdjwRQqO+9d85bWurXgmBhzI6jVhonU5ZKppUKT7AApgHSaaWSKZWmLbDSlq1gLE2Syfbayhm9Xt/1XQt8zwYLbG6i4lYALJeC4jqdPt2jS316ehtMTk6C5/lkmff6fVhpt2kPHsu7omhjIBxa550Od2+joLg4gCSOKAUuiBX41RqcdOJUPDMz9aRl2csAsGJZ9irY9qINTlsp+6iy4ahluQuJchZScBYdqC3bjdbagclqb06E/3j8KMs5lZSACHpJJ0aGtTkJoGjfdtuNfriw2uwm7RMg7W8H6J+kVHKKpZJT0zQ+0UrTGbBgCiBtgVINC5QPoCqmqymdue6GxvfU9xR6QQxH5xfBTmNwsXRrmgBgD3PqZQ7UmAVvGNmODVg8tMSpbrtNdd2pgIxtgaPLweLfYcjBclgDnluu2qAsB1JwwfZq8PKXnALTk1WqRsf9000SHDVZpf7qFlhKgRWBgj5Ydgcsqw1gL6SWfcQG56Cy7OfA8p61bGe/nbiH0kZ1sVqdXXnzm28IxMrfnJ9zGXU5CYigl3NeZFSbgMAtt9ziwerjrW5y5IQkDk8DiF+k0ugsSNPTII23g5VuB7S0QVUBlMuNTrVYmxQyzAFH0dY3U3ddP9EcQDQw2nxp/gikYQCOZVGKGqaqYelWtLapH3qMzVZCuqe30uKNeeeUf+44JPBUJS7m40PqtsbPxcA5y3HI6vfrDTjnJTuh2fB1m1YcDos6C7vCmrT8Oy0szL+jyOOPuad/SSzb6imw2xbY88py9ilwn7Ise4+yK3st238mcaoHPe/lK29961ujTTD9MkQhUDoCIuilmxIZUBkJzM3N2TMz/VbUOXpS1F87O1XxS1UanqPS6EyVJrOg0ikt3BYLNMsbiieYIi7fRrjZINeZ4cY6N+KvgWBntbX2AkCEgq4gJRc555uTuGPrVKwU10e3OQbHOdRBjfqlpynXc3fMY1iIJqTe6Rg852LDFpvHilY6OB5UamNw5tmnQKNRIeM8l3L9G93lj+YCzk/mDHa27M3vfF8Uewt7vAag7KUULXnlPgm283AM7r86jv94ZE0+125PrMzNzfGKQX6EgBA4JgERdPlwCIENCKCAn9hcneokR89Io955SRyen6bRy9Ik2glpMq0grWTWNgo3iSEKOVrc5ne2vNnqxl/N5Xasyw4f1wKZHcMWPTVTSRMI19pgJSFAmugiMGihJ2S9Y/32TqdLwo5jwBx07J6GL4nFYlC88cfzuH1qGAQQRfhcfn2+oYXugeNVyeV+0s5ZaDZxH9642weUfR05flbxOUbwc5E3wp+LfKoFn7rQGPkPAOxFZdlPKeV903K8r6d29RuO39qzuDi9IAIvl60QWE9ABF0+FUJAE7j99isby0cWdvb6nQtUHPzHNAlfqdL4BSpNJkCltlblgsXNFi1b5OaeLe3M4jbGurZLDWyULfNjXO6ZqDpcnhWta0w3w9/RnZ4mAaj+KsS6jjt2W4t1Zbg4SaDfD2Gt0yErHceAAW2Yd66URS556symIKvljrnoxkLn90N3vEOBdpVqHWy/AdXmOIy3GpTrDmhMA7r2EwBIaQ9fKdzHH7bYi18rWuKz0y1a9MZSZ9f9oBVv/s72KVKwnLYCZy/Y3lcB/Acsp/716vgpT771rXNd+RALASFgfHxCQghsUQI33zw3HvWePicOO69NouBH0qT/0jSJt4NKXbZKjfVtXOdsfRsRpgKqmXv9u4CIad5oCTsOCSsGrVFTFMfjmur02hjFzu/LIosBb11wIAEfw9VsgF6nw9Z4ELLbPTW13LEMLO6hYx13LPHKjVmK7nx+nLutGTHGIDr2ItjgeFxQJrU8CFMbLNeB8bExGi8KOXLR3nmwLHwNdOezuKcptnNNQKX8PBbq4s67tuD53Y5hzefuehJ5i0L1qJIdj5FGEAE482B5/5KqyufBrX4pgtlHrrnmPavfxSzIU4TAcUlALPTjclrlpL4dgZtuuqlmxY++OAiXfzQNej8Wx8G5aRJNgUpZn/W+d+46HxTxzLLOxHzw3Qrb4SxA1MnMpbxxvKGI25ZDQsfBbHzDqHOFwWUUoMZucNzztmwFKupD1F+DHdtPgJe/5KXkQm+3V2F5aQVWVjvQ6fZhablNZV9RQnHBgPnm+IN77Bg4h655HLJLVr9N7nYMnkNvAQowp61xU5cIj9FFZpxKDaq1Bu2zG4c4Fa5xLBqf62EFOpf3511clLBoo7inWOyGerZzm9f1tvtGM1UMvMuteOwzgwKPwp7vz+O/29gvbjG10C3vf9byGp9rtU57XCx3+R7YagRE0LfajB3hRnkAACAASURBVG/R88V0sg9+8NITeyvLPxoGqz+TRP0fVEk4o1IW8QHXuTY/s+hzttM39GcNind+OdmOTeKNosodzkz6WKJFE4UTLVptzZIVXXTDs/ihdepYKVnnkMaw8+ST4LWveQ2J8tJSG9Y6fej1Y+h0A9iz92l48MGH4OjCIkxOTMEFr341zM7uIJP26NGjsO/ZfTT722dnoVGvw779++CRhx+G1ZU2CXyl4pKLntqrosfAdrGJOuC7g+2Stc/bAmbPnUUdH8Pj0ZtACxcUdw8r1GErVr0VQa76GJIoAAzuo4VL5jcY/FAOO+X5Xw0PY70zm9xy5z16heJuuUfB9r+inOq9XnXyviuu+NB+SY/bohf+FjttEfQtNuFb7XR3797tHDz4Dy/urS7/TNRf+9k46r8kTaIKtw3VQWtGwHWKVzGQLROdYuT5MSDi6zmuQ0VbKr5P+99s+bJwo5CRgJMVrqO/C+uE3DGNVqi2Rm0FaBeTVZrGUK/58MrzzoOg34Vv/us3oB/EUK2NwbaZk6iByrP7DsDXv/FNePaZfVCtN2B6ahoazTFaWLRaLZidPREmJyfo3FdWVuHxxx6Bb33rG7RY8CoOWdlhhH3Uq1Ct10nYwXJAFbwWxntA97hFsO6eRZxFHrcVWOjzPuzIBLcFIs6lz7bJc9/HYPT8Bh4Qk/1HLnkgYS9G1fNfdgR25RHLrd7j1aY/vbZ24uNzc3Oczyc/QuA4JCCCfhxOqpwSAAr54cP3n9NrL/5Kv9e+KA57p6ZpomPVdDpZJuBm73qE/XCdsmViv9Ed7deqUMGoctxpRgHXN5O2xcKV7wNn6Vv6KjQpXSRQ5Fbme7qR+ZlC0OuC5zlQcV1YXDgKURDQK1ZcH2rVcVhcDWB+eRWCMKaKcCjmU9Pb4MQTd8Dk5BRZ4HgABsN1VtvwzN6H4amn9urgOIAoTmGlm4DtVGCsNQG+X+Ncdox+J1669Wohbz5bGNH6iHb/88USuxmy2ACy5jF2gGIDcMsBrXYt7PS8/NO7butiow+2njLDNXfHMzteNtkp2JVnHbf5fyuV1sdX+ju+JVHy8i1xPBIQQT8eZ3WLn9NHP/rOncvz87/W6yz+ahR0T02TOJNMI0okMtgTnCxP7VIvctNCYdy/hYSyzHikUDPLgmrVh0oVhVyBQnfyQP41vyi6h0nbtDnKwV65F59/19Zm8Xd9LIbYozXbWVuBtdU2RZt7rg2ObYHnYOAbWqk2WI4P4FYoyA4rxbkeVourUJR8FEaUj45750EQQHdtBZYWj0Kv26VxJSlAPwaIEouOqzewOUtdC7oWc5NLr6vX6bPLK9vxyepzzs44e8wsgEywIabJoQufvBcUhV/g8l0EGw5/gRnOvBDKmVL8H8617T/lVpp/VvNmdl1+7c3PbvFLRU7/OCMggn6cTehWPp3du2+qHT30+M+utuff2eusnJtEoc0RZka4dQQ5CbkWm43EfKBYyjFUXkerV2s+uBh2TpHeHJFtZMyItNl+NwJOkeFa3PPHdBr7gNCb12KRQ0EP+x26gYpJzIuLAvYMKApqwxuKGJaBTRKsMoeCmdLf5jn0GJZ7pb1n7sSGKW4cVIepaw2o+DXKTS+WoM1D2/KyMUW7upihVgyDy0vKmOD6zF/BCysK4IupkGyePMAhDsf6Ke63m+cVF0eZO94s0JCJ5SSWU/9GpTr5x1Mn7Py0BM9t5W+N4+vcRdCPr/ncsmfziY9ee+Zi+/A1q+35nw96nSanTWkXsC76Ysqg5gVeDC5zGawPxypWcMuMTxJzB6pVtIS5GEom5NoqXC/ibI2bCPCikGfirsXc/E0ya6x4FOIkhDDoQBz2Ufp0TXaWSRMdj/co5hg1T7poFi7aouZMNUVpbri3j5Hv+DviQkFPUdARg43BbVXwKjW9j46Cm29JmEUAjpXc2npRYIjy3/zDi4Q8Qy37N/0cXnjgE1jUcex0RDGHn09y4PNtXvNYH/riAoqtdfaU8PvhJFY6XrV1T6t+yh9edvV7927Zi0dO/LghIIJ+3Ezl1jwRjF7ftevq160uHX5Pe2n+1VHQ1xHUZt+W87nzfV5t8X2HT35R9DM3uf4FXcQcwU5mcybURTe62QsesMBJoHVWdrb3m0lg3o+FZTCzTFnLsDJcAFHQoYAyHAM1WcECLzrIjkq3gkUNWtCtTsJIZV25bSrlkWNTFxS0JKV9c8xZxxQ4KlyDBWjw33AtRAF+mGZXB9f1ieHgiLSQ4ygLwpyLuBZzlGYj7kPPKz7O3gE+a+rJTlyZV7aQMun09Lxc3Is6XxT5bA4KC6OiR4O8FeAqr9p6sD62/dorr/zAfRINvzW/R46XsxZBP15mcgueB5ZnPf3UzkVLSwf+qL2wcBpWTsv2YGmPvBjsZgSeQRUt74GLINttHzBI6Q+08kjoHAf8qgeOxVXSzLayscCL92xl5pZ2vodeEHL9ax4QpsukZo4DzBOPIcZc9LBHud0mTYzVlIWb67YDhEEI/X4fIt2gBYXc96u6DzoLsxF0rCpH4k+ueG2lG0F3PHC9KriVKrVqHVxmFAvEFUS9YEjnVvl3Z6GbOjeY/44LDLKq9Y3mbOgzXrT6M5pD6s5xDnrONxB2fHqsbPD88afr4ydc0+nMfkoC5rbgl8lxcsoi6MfJRG7F0/jEbVf9wvLS4T9ZnD86Q9HeZu9V75mjFcuV1wpibr7cjeVnwOXeZM45LwqBid7W95iG5Xk25YdvJOLr3OpajYp7vEULfFCs8v31fE5T3YglIHc7Crppg2rOkfLDdRe1MERBDyCO0UrHqm7YStWjdDq01jm6PKWa74ERdGqdyoLOmsgWOgbH4c22MX1Nu+NNxvxAWXeuPFfcJy+WdDfWeFYlVrvhjShnFroC6PYT2lN3XR0jYOIcNtgZ4Sp42r2vjfZBoR/kaRYIxgWPx+J7R6kFlerEkWZz5u1XXPWhe7bi9STnvPkJiKBv/jnckmdw9yeu+8H2yqE7Fo4cPr3X7elSo3rPXFvnuaCbx411vl6wTf31Qfd6XlAmFwLONbcdBRUTlDaUOjXsbjeLg8HWo8YsN5bn4P5wfmGyaqYqhjTG3G3spIZCjaJn8sBRzPkIFGq0zHFvHH83+fbFUrP4XIx25/7pWA8+ZiHPlJGCBDhS3quSsGNOPfkaNhTN/NjM5a5fi/LBC8fkgp7vvRvLH8U5jhUsrYRQq1Wg4hkPi8kOoM2H4a30gb/z9xpsImO89dkCrLBIw/en0rmxDX598snG+OwvveMdf/L/tuSFJSe9qQmIoG/q6duag9+9+6aptZU9dyzOH37j2soaCZKx1LhzmLbITcET/eWdCWsh35mFOhf43D3LKr2RANDetZ1SC9OKixHgw+lnxfQ0I1e5z3j4ottQ6LOp1RYo1krXpVRxDz2NOQWNrGKOH6PfyXWOEe6mDr1pGlPYZsDzxWMpIA5LvVJEGuV16RPGanBYCAbL1KKYexzpbrLo9R62seTpDItBcEW3e3EBQOKurfiN9tOVguWVPvRDgIlxXEjohcpGFjpr+2A+QnFvfSAoL79OzIKN3fm5BwDHH0ZY7taFRmvmMxX/9F+64oq5xa15hclZb1YCIuibdea28LjvvP2qN7eXD97SXlqq9HshtQ7lvWzzBZ2LOlcyK3x5m05oZn9Wq7ER7mJO+oClrUUF485QDPA+SSLwPRs8l9uR5pa48QRs5D4v7AXrFDczlYMXo1FCFGy8cfCbStE6x9roGMjGVjiloxVqwqOoD1TCM0I6YCnz66JLngXZpPchQ/RAYPlXzmdHcTf5+se00PPhmtI5G1vmmeVeWAQotpBX1/rQXo1gfLwOtZrHXods8TVYdKb48R/wbRT+KAbImYeLMQxm4WdeC5vc9MIUXK8RNidm3/rOd/7pbVv4MpNT34QERNA34aRt5SHv3v2hZnfl3+5dXjry4/1uD4IgpupmpvFH0UIn8R2y0gdFeiPXe8FiN+VFSe3Z/Z4JOlVzQzGNwMca6K6bWYtZJHXBciexLyq3tqozGzPLk2ZrmTuhsdCymKP4YhBegnHg3PWMOpyhyGMaGgs7Lm6Mq50C0Fmnc7d0VsmNH0Pxx+PpdUyxGBR0C2u365ruhR7vmlieklYQaGOpr7PYv4PLHaPsl1d60Oun0GzUoN7APfuhdrQbr3o01aKkF/wdRUU39Ae8LnrBoPfgsUNdP8Te8jY0xk7425P8c9/0K1dd1dnK15uc++YiIIK+ueZry4929yeuf2F7df/nVtuLp6AQoKDjvmvuctciroWcU9B1VbiBQLc8fW3dnjeJXiE62lj++jEj6o4F4NiKmprUqz53K6POYlpghgR9nagXFTATcWORa5GldDLtWqd8MgzEw6h2FHauWI7KzwVi+J5z0E1iF5dixf+TSJqyrBQMxrnoXGsei85wzjjWbgfTkAW7whVKt5LFXMhH176IDffWB6x57QWg18fx4nvHKTWVWVkNqDnO2FidcvuxzGzRMs8+9MVvK7MpboQ6E28kMmimZ9a5Ns9NhkO23aJXPGihh1ECQaSg4o89PTZ52uuvuOJ9e7b8RScANg0BEfRNM1UyUCRw9yeu+cGV5f1/2+2stJI4gSBMIIpYjIwIo6uWO4KxmJt7EtQsmr1QZS2z2o5lsReC46i+Orvczb1nA4yPNWCs2aRo9H6/B2GEUea68Yh+U3r1bG83d3WbvuTG2sZ7tpzxni1wY6VTARuKrk+5IYnN6V1ZaB3lkeeiTp8aTGnLOqWx5Wv22rmtKnd+o50Lcs/jK6Oocg940589r8luLFsum6vJZx/QY7vlUcQTCKMYur0Quj1Ml7OgVq1AvVED1+Oe8FlVug0+8oOhg/kTBozxgb51hT8KnLJFCsPjYjsxfpZQ0FNw3Hp7fPzEn3jntR/5slx5QmCzEBBB3ywzJeMkArvvuuqH2kvP/XVvbbVJEd0RWlXoambnNbXUJHe4do+bADljcZtgqOLfAwFjxuYs5KHTvw8GzpkcaX4vttTr1QpMT05Cs9mAOAqhs7YGq2srVDedQsGosQlbycatzi71IWu8IOCZtU3Wucl5x3NEKx1bq2JnNA4ew9fnwDjc32fLm/PyTXvTYlMUtM5ZzOlG5WK5uAxXdqPGpFS9zVSbYxHMe8MXq9DlvxcrxHHUPQbeoYj3+yziOGdohWPnOBRyLNKDUfi8gBjwYwwV4TX57htb4Hq9xBN4LOXP5tE0kNHV6ahqHrLALAGFgr5WnzjxJ6+++iP3yaUnBDYLARH0zTJTMk4icO/dv/3a7tqBv+msLI2RWCT8BYwtP9HCZDnQok5u98Fo5mJkM7ufBwvImAtioPCMfrAYUGXctXhvRN10RkNhn2yNQ71WJYu92+tBu92GTmeNRAOtbnpv2icuCpgWd+M+z1ztuBxg1zq/F+aW871jA6XRUeR9Vg8dI9hZqNFap6Iz2MKUWpm6lK+OY+DSr7mFHqOgU3EZtOCNpc6A2M2e5/Qb13sx7I9d/jwnxhIPw5i8KCiUaLnj+zcaNWg069xiFgvWZNVj8q+jYg344kd/MNBtIIS+UGr2WBdLXmyAKwfyAoI8IXFM1jkvbABcf3zVb87+5LXX3nK/XHpCYLMQEEHfLDMl4yQC99xz3X+w4vnPrC4dmYijiHO0U0X7nmHMHcNyUUcBZNHO9tJRnuh7PE9ZMjnodFzhiihqbVHM8+fp1zYR81rceW+bXeJoQbuOBRXPo6IuKHpYbrXXw4C+PkRRyJY07ntzFFw2CHZd6+YpuiIdl3zl88F7bAzjoaDrdqT4EhggR+5jEnQGglXkPA8tdAx2Y0u3KOjYqAVFF/nhDQ/TyQO8r174yYxfYo/HaHd1jAsJvHGteD4Vi8aHlfWqtRrU6nXwKlWwqAh+vprKFgbZ3vgGaWnDYyjquWGln1MsGMcUs6WaLgOsXfu4vYFbDto6Ry9FomzwG9PL4LbeeP31H/0nufSEwGYhIIK+WWZKxqkF/ZpzHeh8LlxbPKHfXc0iwVF8UNSDiOuR691gba2bfXRjDOoyrtqVvmFUetEqL7rcSc1ZddZZ7IWoePOaFKJFPb8DUElMQozi7mFbUwerrzlaWNEVjc1XAojCgFLisKWoCfDKA72MdY6lXrFOOws63qPYm8h4EmtaKGgL3XG4D7nua057xtpCx+BCDAaLYi3qid6H17XV835nXCSGvSIcQBZiDAMuBBJWVxwTFoTBQEHfr0C1VgW/iiLuc3Ea3BYYqFLPH+yNPOTFhcOxnkOPG2FfJ/AF979e5vGWQS7mKom0mOMWhQL0UriVJrjViaPKbrzhuus+8nW59ITAZiEggr5ZZkrGSQTuvPP6s1y7/fce9E/prSwC1m/nKG+2KNlStyAxVqVK2UVNVvqwRV2IZh9wqxclrFAQZkjkSduz/wwVkxkqSqN3aqkFKnZNS6KQBBuFH13hFQ8boVQpBxz3mLvdPt2CMKB0NQyK43KvHPDnOja4ngMVDwvAsKDjY3iuaBVj2xGs8W5+eI+bR0H+gxSrsnGaG1mleNNBcbxvznvatJeeYvtVjFdAt3REi44g6EGoy9DiIgUXFZ7vgY9Na/wqeD73YTciPlgPL6/tbsZXFO9c3HnhZDIY+Lk6/iD73VjyJsiwsEDIBN64UDCGAT0DeEwCCovzZFsOLOZgeVAb2wZR6u5T1tiPvOtdtzwhl54Q2CwERNA3y0zJOInAXXf9wXbXOvRZ14pebiUB9NeWqXypiR5HUYoSgCC2IE4xSIz31DEyPN/r5qA5s3VbTFsbtryNbhQvlPz5LC6ZaBbnaIPIeXIwm37p9ILo20bLEMu6RmTJk3qie50WJLjXzQ78GEWVYgXYkuaCMDZZ3aaTGv7uouud6rqj8Bea0+iysFxdTmsaucQxYA5d9mZhwO57PJ46vMURRGEfoqALQdCFMOhBjCVocZFBfdNxX97LxBsryrFoDrnTh6q6rYtKH9wOX1cFzmw/5NH8RZtep6pl78GzlbnxTbQ+daNDLY9AURldHd2PljmmPlou1MemAJwq9IPk6wlM/tjc3J8ekUtPCGwWAiLom2WmZJxEYPfu3RUVf+kO1w4uwuYodhpCHHQBi8ygCxmtWNzzJWs9tiBMWNhzF/ygsJvAam5r+u0C5HgCBi3yPNF84EIaLigzbNmvKxWrpQfFnpQLU9XQXY6WOVvnJPKUMqdz6i1uxkJV3CglLb/h38NBbBRhr8dBNWvofUwQW8zNXxLcS44oUC5C65VS2TinnSvr6DQ2fH1twfOL6l7pRREd+ryuD2bLO7SZpw40WskVOasxX5Tw4h65ee1Bt70FyhTEGbDKsWwuijkupLgID2ZIWJZHYm5XahBECfQC2K3ghb984403ogtIfoTApiAggr4ppkkGWSTwybvf8TbH6n/QtVLHhhR8F6BWcaCz2oaVlZUsshvdxcZaj1IbYrR6yfrVFjtKkd5O1enIWZ76QHBcJsjrBbz4vMxSL1xV2a8bPVY4qfyfs8LsWh5ZzLkqHFeKy4WeW6eawDlecBRWC1r1OKIb4wZylzv5B3TRGlOUJu+WpqFQURm84d/m3kTTD3518HJj0O1dnLN1Apyp+GCaGz882IBlnWAP1Y03TpKs0h1V0WFPBUXj48IIYxJQyCN0s+NCBbcZUNABHK8GjfEpsF0fokRBL4iTKKpccsPv3nGLXHlCYDMREEHfTLMlY9VW+g2nWunCpz07Os/RGdPVigPTE02wVAJHjx5mYccmJeQ6ZisdrfUQhV332zbZ1pS7rnO8ued5IQp+yGrPrHQ9F0WLfb0FP+qEFWxMbUFnNdxJzNFa5nv2m5vqcLo0rCnjSs7w3C1QzBHnrYk8cp7FHIWtsHVA+fIs5uRCRxe89gCQwGe59Pn5HWsPfDjaPDO8i6d6THH/dvviTDtzq2sPgjLpeziHJOQh7ZVTMxttlVNjGgric8CvjUF9bII8HTFlSyTQDdJvWM74T19//ceeGXUG5flC4PkkIIL+fNKX9/6eCdx7z5UXu1bnA66VNLAEK6aJ4f3URBNmTpiCKArg8MED0F5ehn4QUFAXCnsKDqC1jsIeJZxvTe54hYFzBWHXNU6yfXYj4ENXzLdztdMhxW32wS33oXMfdBgXBTur2Z65341VXqzzbirKsWDrKjt6i4DzxzOXthH1gXx3HS6ui8egVZ6JODZqyQRdV46jwLvCz4Z74IPn9F2Le3G/fdga11CNkJNVTpa4KYCDYfgx7ZGza52FnBrYZKVxLXArdag3J6Di12jRRz3R4xS6QdyNkupvveuGO3Z9zx9OOVAIPE8ERNCfJ/Dytt8fgd27b6rZ6pk/8qB/iWcrDP6m6mkohBXXhpmZaThh+zayaJeOHoUjhw7A8tIS9PohuVnBdkFZHiQYVY7iTlY7i1pWmEZHx1MeO7cv03YvV2wb/hnlYhrU9iExzyxWvZ9OFjl3WzPiztZ5XuOdK8oZ61vveWdpeUPu8azpS7HjmnZzm+YtZKFrUafcdQyU09a5qcYzrOcDol5U5aH66sdwzw/Xfs/L5A42mMW98ay4ANUTwIR4jlpPMa8fy+6Sax2D3rjQDfksLBfcSg1qjXGo1hq0jUCEdbe3fhgnQeh82Kuf8ttXXfXH0pTl+7tE5ejngcAo30HPw/DkLYXAsQncddfctirM/5+KG/6ia0RdV1RDAaz6LkyfMA0zJ86C77uwfPQwPPfMU3D08CEq7ELNSCzMjfZA2R4kgDeH9tq5UQkLuRF4DkorZFHT1XOsmmaD4/5OF9pAQ5HsUD2ILAXNiHrxXrvMs65p+pWMOmrx5bx4HkXR5Y556txuNW/mwhXh2O1OLnfjetcizwGEQxa62UEfdjSwq4DPqNivPMtF1251+nczPvN03v/Iu8AVKvhQZRy0xCMS8ARz99Eqx4wByhzgXHms+mbZmA/fhHqjBX6tTpH5upkdzTOeP4l55Nzp1ibeeeWVt87LdScENiOB7/Q9sxnPSca8hQigqNfs+Rsrdvhrrp1WTWlU1loOGvM8ByYmJ2Db7AzU61VYXToKB5/dC0cPHYBe1wg7NyRJgS331K5AarnkosdCrSYwS8uLFvpc0NliL+xDD81Btte+kZ/6GPNlyr3yu+u88iwIjjuv4Tmaeu9Z3XdjgedSmnVMY4E09ePxcO2qzwq05DXOjZizsHNuOper5eA6g3h4+OurtK0/wfXud4xKN4Kuhby436HnUmH1OxRwfcP2tZwRgFY4VshLudRsYoHj1aHeGIdGs0WudRy7mUftjKEo/iBKgihxP2b5EzeImG+hL4/j8FRF0I/DSd1qp7R79w1NN1l+i2d1rq64apZKo+a2nQ4ew1KsFtTqNZjaNgXNVhOSqA+Lh5+D+cMHYG1lWZdK5eYmKbrgwSELHq13QIFHN30m8LnVaUSeC8ixxW5sy2LQ+eC8FOPCMxt2aOo48I0EnV43j2o3Ys4BbWyxD0SrU8MXfjkT5c4jZme/scqzfuiFimtUWEYLd9FKzx4rCPqxhN0I50bLnDyQjZdALOSFSjy8VGA3OqbSoRsdLfAooOC2NMvX5y0HjFhHazyKUNKxxOwYNMcmoFZvUrldSrej8zNLJHazYyW9IFKHk9R/b+Kecus117xndatdO3K+xxcBEfTjaz637Nns3r3bgfjLP1S1e/+r4sQ/5NrKpcYshVhoblOaUuVWbFZSr9dhfGIcajUf4rAHK8vzsLRwBNZW2lRnnfqE6+5l1IFM9wlngWc3vbJxHxaFX8u6iUczYqrzx1lY87hsI60k2Me8ClnEuRiNeZ7xF5gObUUx19HuOmLd5I+zoLPLnYWWBT3v9JZHveN5msYlxiJnS91Evpt2qoObDUbAiw6IPHBNW/NatDNBz7watIIiASfBxip6lGKGQW0Y8xBzQJ8eMy5csLIdijh12bOwOl0Dms0W1BtjVGgHPQq8HDI59+Z3rCioIErSOErs+2Oo/cHOF/Tve9Ob7uVet/IjBDYxARH0TTx5MvT1BP7i9rkZ21v8lYrde5vnJGc4ljJ6lqV6mXrnRtCwuho2Dmk0G1CrVamhStBbg9XVJVhtL0G3swoh1VfnZicshlzXnFqMohWPAVbYOQxFHn+nm823wh5ydsEV+rcPiLuxTvVRuXWOQs6V5rQ0ZYFy5G42Ik2uZxZt3r3Wdnlh1ZA914i6bqTC4ocH6Yhxujf76IOCnndI49GbPWkj6HQ/8O1iBFkXzUmwk07MVduobj3esMANRqTjQiqP2mcB5656eMPmKbZThVp9jAS8Xm9ABVuwGpe6NvCLgm6EPU6UihLYk6SVWy3V/MTl1330sFxHQuB4ISCCfrzMpJxHRkApZf353dee49trF3t2eJFrJ6c4VpptY7Olx9/6nM6to73JmrbA87ipSL1eowYj6MJH93yvtwbdzgr0umvQ62EZVBZ53ocuChA6xFGKUeTZbY+FTvB3vMfoaqqTnrmajZOeTyHb/+eVR+52x/3zrJqccb+b9zXnQAXZs/Njz4BufaoJ8UJGu6CNG3qgbKrue17cN8+sdCP2pqWq4cjvTyzNnjZGpKF7fOiGtQJ4i4DHkOh0MurHjjXmE278gjXtUcBTEnAffB/3xFHEm+BjvXiXO8cN1nrXkQz6fHBZQwuCVKk4tZ5KlXtPYo3fcfnVH3nU4tWR/AiB44aACPpxM5VyIsME0A1fCb96juOs/YJnBT/j2NFZ2NfE7HlrQzazZo3QGcE3ldNcFzuH+VCtVsmCr3hYWlVBFPWh3+tAZ60N/c4ahP0uJGFI+76sVlqeURhJ2Kl5OWDxE26wSjvhOtLaLAL4b7SAjZSb8xq0egerqRWrtKF+5yJnLHTzKryHnp2rjnrP4/mGvxJMrIDWPl2IxgQc4nlmAp5yJTvM6cdQQkwj9Byg+gDUCQ4AsJ4LFnXB4j5hU6gOuwAADEdJREFUjIVcUugHMfR6IQRhzO1vLQ9cD3k3oFZvkAVe9X3AeaDWr9oCz1c/hYeyBYoWcqWSOLX2pMr7cxTydu/kx+bm5vKuNXLZCIHjiIAI+nE0mXIqGxOYm5uzX3bW6ik29H/Cgf5Fnh2/0rHSFqeg6chqHUGmDeI8tQsFTHdzMyKJwWGu44FX8Wi/lvuMW+QqxuYl/W4Hgl4H4lC3TAWg59CioFbTLUWr4KGb2HXBpt7gnD5lWppy+1PdpxtrqlNddb5nF7R2Sw/vhetlwLAVnvu/h7wTKOja5c70uGmNrpVHj7AY56Vj+Tmm+QvXiMe/sRiAuXew2AuJK1vQEVndKaaHQbcbwFqnD2udHvSDiCxyrNRGC6ZqDfxqFTzPy5rLDCr4xnOc1abXQXJJolYS5TyU2JW/dOyxv1nonPyMCLl8QxzvBETQj/cZlvMbILBr19xEw1k411Pd/+bZ8esdOznDthSlu2WWcOaO1plvxkVNlqFxV7MAm8hpi1qOYuMUHYyF+d1pQgVOokJnLwzKcxzuF17TFn+9VoN6ow5471fRtexTW1TqeqY7phVGNxTMZorL5PnoxaA3ioDP9shzMS+WsNOecm34rm+aYoTeGMYDz9esOG9ft2HF/W4U8DCCIAih3w+h28Mtiz5V7YtCDnLjhRF3d8PbQHBgMUw+2yzZyEPOAX54nkkKvSS19sTK+XtlVf8msJr/fO21t7blEhACW4WACPpWmWk5zwEC6I4P2w+d6Ltrr/as/uttO36tY6Wn2VZax3j2QXEvCLtJb9d776YEurGIjbCZPWqTSkb1w2NsR8otO6ktqe4vnlBAGO+Po2WL1mm16pN734g+/o1Cj3v6PnoFKh6JIbqhsR86iyJHoHPfd9NdTZd91WrMksgbzFnwnC6uUhwzN25htzUFAtI97kWb/ukooFyFzZwXCXgYUTtbvKFwo5eBc8TZG8JhAzymdc794SC6jT6zZPXnWwapgk6SWnsT5XxJWZXPJf7EgysrswfFGpcLfisSEEHfirMu57yxuHtr5zgQ/CcbwtfZkJ5tQbLdspSTu+XzNChjpZpyqyYQLQ820xa8MWv1Xrn5d3zYiL3pembE0RSI0QXZ2Y3tmHapGCCGos3Cjfe4CMA0PIcC1/C5WACGXeQk7tRMhffmi6lqxfcvRr4b8TZj5MYteZnYYkBdvh+vg+I0WWNUs37zvn2Waz4cAD/UbrZYoCevYJcFLsZKWfMJOA8r5X7JdvwHQq/xzXZ7x2ERcbmwtzoBEfSt/gmQ8x8ggBHyH//4NU3f7p7mpt1XuJD8Rxvic20rPR1UOm2B8gZyrXVEuUmLKgr6oGs6d9Wb9DDTRCV7vcJrFT0EWTQ+PXiMS3bI4h1wTmc13os56DpwLiv5yiVh80S39R8MFuZcbs1Icld5PjbzWJ5asH7kg/n3hYS3Qk16pSBWYM2nlv1Umlr/oiz3KwDVb/SsHU9KIRi5eIXAIAERdPlECIFvQwAD6s6a6bcsr32KrcJzLIhfYaXROWAlZ1mQzlqgmgDKMVu+fG/Kq2pXfcFNP9DxTGvYgJU/ULEtTz8zVd+K4p+J/oDM5oo7sFA4xjmuL8E6+MQsELCozLm9nT156J91l7f8tQa/aAaWRHn6IO32W6sA1kEF9l4F9jdT8L+pwP2Wq8aePRJsb4sVLperEDg2ARF0+XQIgREIoAV/2203+kqtnFAJ2qdakJxlWdE5AOlZVhrvBFCzoFQLQNXwuaTv2X51Xq1s3ePrnpOLXlF0TfU3Y09nQx+KF1tvoQ+dZMEy/3an/50EP/MZ5FEHG/gRhgWcXAF9BfYyABxJwX4GwPmWBc7jiePvBVV9amzm5Pk3v/mGQHLFR/hwylO3PAER9C3/ERAA/x4Edu++obK2FrbseH7GS+Bkpfqnq1SdBio+FSA5Wal0u1JqEpRqKKV8suoLFnpmbReEnUS/MLgBYR/+R/28rBd68bj1Wr7ulCnqfKCD2kYR5Saebp1AFzYCsrC7xLKsAAA6lmUvKrCOWJb1HCjnqdRy9tmu/bSlKvsAGkci32tfdtkH8LnyIwSEwPdBQAT9+4AnhwqB70Rg7gtz7pnPQT1sH2lZEE1bkMwkSTjrKDWbqmRWqXjWAtimVDqlQI1DmjaUghqA8kFBRYHCJPXc0i+mcxkZNTFnRtT1c4at9OJYdYjawIIh6+aSLSTWPQsfiAGsGDuOopUNFgq2s2wBLIFlz1uWexgUHFIWHATbPwTgHQHHWki8Zntxcbo7NzcXfydm8u9CQAh8bwRE0L83bnKUEPh3IfCFL3zBffzx+yrV6GgN4qgRemnDiZJxZaetJA4nHNsaQxd+mqpxlSZjCpIGgFVXoJo2WD6AVQVIK2BBRaXKBZW6qcJ7ZSlQbmYvF2xoC6wYi8JbYCVgWRGKtAIrtCwIIYUgRaFWqpNaqmeBvepYzopS1qqyAHO626nyVh3PatuqsmLF8ZpT2baWNFr9g2dDOHehCPa/ywdDXkQIfA8ERNC/B2hyiBB4vgjgvvy9996L/UCdTudh23HWHHs5cFbc2Gmktt11Esfup47rxlY/JOt+3U+1YiVx7CrbStOK68cdO03HYzdJJ/ykWt2RApyMnceSiy66KJU97OdrpuV9hc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T+P1H2l32j5aCY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data:image/png;base64,iVBORw0KGgoAAAANSUhEUgAAAfQAAAF3CAYAAABT8rn8AAAgAElEQVR4Xuy9B7xdRbU/PrucdltueoEEpIqIKBb8oyIgSlFAWlQQfvRQDIjig6dPuDx9tucTSfBpeCIRUDRgeZQgAR4gCEgRKVJCQghJSL9Jbj1ll/9nzcyavWb2PvfeYNo9d/Lhctres2evPTPf9V1tHGb/WQlYCVgJWAlYCVgJDHsJOMP+DuwNWAlYCVgJWAlYCVgJMAvodhBYCVgJWAlYCVgJNIAELKA3wEO0t2AlYCVgJWAlYCVgAd2OASsBKwErASsBK4EGkIAF9AZ4iPYWrASsBKwErASsBCyg2zFgJWAlYCVgJWAl0AASsIDeAA/R3oKVgJWAlYCVgJWABXQ7BqwErASsBKwErAQaQAIW0BvgIdpbsBKwErASsBKwErCAbseAlYCVgJWAlYCVQANIwAJ6AzxEewtWAlYCVgJWAlYCFtDtGLASsBKwErASsBJoAAlYQG+Ah2hvwUrASsBKwErASsACuh0DVgJWAlYCVgJWAg0gAQvoDfAQ7S1YCVgJWAlYCVgJWEC3Y8BKwErASsBKwEqgASRgAb0BHqK9BSsBKwErASsBKwEL6HYMWAlYCVgJWAlYCTSABCygN8BDtLdgJWAlYCVgJWAlYAHdjgErASsBKwErASuBBpCABfQGeIj2FqwErASsBKwErAQsoNsxYCVgJWAlYCVgJdAAErCA3gAP0d6ClYCVgJWAlYCVgAV0OwasBKwErASsBKwEGkACFtAb4CHaW7ASsBKwErASsBKwgG7HgJWAlYCVgJWAlUADSMACegM8xLd7CzNnzSxsdJ6b0t23cbdy2LdrNSyPi6JaaxiHhZjFuTiOvKDsBMHq3Oop+Z1/fuf1z6x7u9ey51kJWAlYCVgJbF0JWEDfuvLd4Vq/9Ecnl1b6S97ZW+v+WDnq+3itVtk/iKuTgjAohVHgRlHEojhksROxoD9mXQsZ83pbHt9n531OmD/3qVU73A3ZDlkJWAlYCVgJcAlYQB8BAyGOY+fM/z50Ymd1zSeqce8JtbB8UBAHEwSAhwxAPITXOGIx/LGIRUHMNv6DMba29PyEUVMueOruxY+NAFHZW7QSsBKwEhi2ErCAPmwf3eAdByA//boDd90QbDi5GvVND+LauyMWFgDAAbgRxAWohwDjLGYxg/+6FzNWW1p8fmLrTuc/edeixwe/mj3CSsBKwErASmB7SsAC+vaU/la89mn/edCEjd6aU8us7+yIBe+MWeTFcczZODBx/heFEtQlO2cxN9mUVzusf2Hh+fF5C+Zb8RHZpq0ErASsBLaoBCygb1Fxbv/GOjo6/Bfab/tET7TpitCtfYQxlgPKHcUxi8G0Hgs2ztk5vIK/nJvaY+6ACXs81vtKbmFbbeo5f7t74SPb/45sD6wErASsBKwEhiIBC+hDkdIwOeaMaw5pXxu/eXHV7ZvJXDYOHi7gNAC2YOQC0MMwkIAeSL95zO/QDX3Wu8hfVeyaNOPZO5bcMUxu23bTSsBKwErASsAGxTXOGDh11oE7r6+t/F7oVaa7npsDug2sGwLc4BUZecDBHAFd+NLhH5xSWe73uMvbL//s+8/7WUdHh/jB/rMSsBKwErASGBYSsAx9B35MENR2220dzb29TnDmmR3lel0FMF9bWzE78qrHeZ7nOI4EcwB08JvzALiAcTBX7Bz85py+M8/zWLypEIZvtPxwUvcBV91zzz2VHVgstmtWAlYCVgJWAhkSsIC+gw6LG2/sKI7qXXpeUC0f39Nfe72zL//vl/3Hr5ea3QUz+1vB4mtDv3ya7/uOA8ycH4R+c+EnByAHQIc/jHIHsHccl/lhkVWWFO+a3Peus+657ZG1O6hIbLesBKwErASsBAaQgAX0HXR4zJt17sdrfet/X6lUxnT1VtjGivvjd33knMumT58eYpc7OjrcJ0pzL696PVf7OT8H4CygXDBvjGQPwMQuwRxM7yoILnZYzsuzcGVpcWHVhM//5XevPr2DisN2y0rASsBKwEpgEAlYQN9Bh8jcb3/uvEq562eVas0pVwLW2Vd9jbVMPvJ71/zudezysd/b5+BNbO2tubw7xXU9dScA6BgIx4FcArrwowufOvz5ns/cnqY+Z0X7JU/csvTnO6gobLesBKwErASsBIYgAQvoQxDS9jhkzr9//pSgr/OXtVrgV2oh29BTqdXcpv/3Xz//v1uhP2d9/9jWJcGTc2O/doLv50QX+dPkcJ7kmXNAFyZ3XglOAjr42XNxicUrW2/eu/89F9x884Le7XGf9ppWAlYCVgJWAltGAhbQt4wct3gr13d8/qBy7/q7g6DWDoDe3VdlvZH/sx/f+OiFjuPER31rj5N6nM65fs5rBlO7I5+khHMZCJf4znklOMw3Z4z5bo65G5sXtXbudOIDN734/Ba/AduglYCVgJWAlcA2lYAF9G0q7qFfbM5Vp00r96y6Lwiqe5VrIevpr7KuKvtrfsIuR7OprP9vPX/+deRWP+t5PgO2Tdk5lnUFE3sS1S5N7SxmLgTCVYs1f93Yrz1+w5vXDr1X9kgrASsBKwErgR1VAhbQd9AnM+9Hl5beWvGP3wXV/qM4oJerbGM5WFssTvnUwr3eKGyqrLzb9d2xrovsXHBzbm6nBWRCURFO5KSL+HffyTFvY+u9O3W/99Q/3PTA+h1UBLZbVgJWAlYCVgKbIQEL6JshrG196LWXHfWf1XLPZdUgZH2VgG0sVwMn137mi7sv3L0a9nVA/rhi544IdINCMkkRGbnpCjG1gwLgl5s6SxsmnvLIjYvu3db3ZK9nJWAlYCVgJbB1JGABfevIdYu0Outrx51e7uv8RRCGHvjRu8pV1pcv3vTi5EX7RG7tgwLQGYtVMJwo74q12pOodln0zWHMZ3nmbxr90wNzJ186e/ZsW0Bmizwp24iVgJWAlcD2l4AF9O3/DOr24Lp/PfHA/u6182tBMAYAvadcYyud/nWvT1nZ5OacJsc1fecQ3S42XgmlqZ1XgwNTu8MYZ+d9zYvG9u16/IIbnn9xB7512zUrASsBKwErgc2UgAX0zRTYtjx89lVnTal0vr6gVqvsW65FrBcAvdbNXp+yjrESpKkBoAvA1lPViKldgjkc6kX5sNgz/utPXL/8B9vyPuy1rASsBKwErAS2vgQsoG99Gb/tK8yfNavwyut3/LZa7j2uAoBeqbF1lX62aPw6VmkNRGB7EgonUtUUMxc7rMFBAOaCnbc+Nj7c/aR7r39m5dvulD3RSsBKwErASmCHlIAF9B3ysSSd+vFXjvhepa/rcoh076tCxbgyWzyqk/WMwb1aZGw7gDnfIlWY3Hl5VxYzx4U/h3lBoae1b/JZj96w5LYd/JZt96wErASsBKwE3oYELKC/DaFty1Nmfe0zp1d6NvyiXAs8APSNfRW2uNDJNkzoI+ycVIbj5V1DYYoHdu7FzGUeK/SP/u0+/QecbSvCbcunZ69lJWAlYCWw7SRgAX3byfptXWn2v57wkcqm1XdXqsEoAPRN/VW2hG1kayZ1s8jFuuzCvC7YOTBzAHTGmBsz13OYXyu9Na4y7aQHfvHK42+rE/YkKwErASsBK4EdXgIW0HfwR3TdN07ZpbJx+f3lSnkPAHSIdF9W7WZvTtrIQj9kcYQbsQgwhyh3zs7B1O4x5jE/bqqM/+5lm669cvptyU5tO/ht2+5ZCVgJWAlYCWymBCygb6bAtvXhP/nJVS2VV/78v+X+3sN4xbhKjb3V18sWjV3Pqvma3DlNMnReQCZUYO76DitUm/82OXrPCfNveCy1l/q2vhd7PSsBKwErASuBrScBC+hbT7ZbpOU4jt1rvvyp66t9XWeXawEH9FU9fezVlnWsr1QRDJ2BmR2j2oGZx8zxGfPjXF97defzH5275OYt0hnbiJWAlYCVgJXADisBC+g77KNJOnbtV47sKPdsuKoMJndIXests5f8tWxTU5+q0Q6AzpyIMQnmnuewYm3Mr/coHTbjtv++rWcY3KbtopWAlYCVgJXAPyEBC+j/hPC21ak80r1r/S/6K1UPAH1Db4W9HK1jq5u6JTuHiPZImNpzjHk5xvyo9Mb4YPeTH7r5xae3VT/tdawErAR2TAnE8+Z5i1oe8fu8jf7UsWXfDwO/tanLZ6VavhJFOeaGbtUJXcd3/FrIfEcWlDbvJmZOnAtZELmsVojdOK46tWJfa7U7bKqujptqm9Y2B+wtVnv/jDmBI6pe2X/bUAIW0LehsN/upa67/ISD+zetuqtcqbT2VgK2oa/CFlY62dLihgTQ3Yi5OcbcPOx17tXagklXPHnLih+93Wva86wErAR2fAnEHR3u6uMXl1oLq0b5pa72ih+MaXLCcSxXGxc60VjG4jafsVHMDUY5TtgeOXETi52C60QFhzkFxqIiYywXs9hl8BczjzmxByUs+N1TSBZbQgB7CFnMAvD0OcypsciphMzpZ7HTx2JWdiOnKw79NUHsrHZCf1VUy60Io9yKuLdl5cp1+23Y82i7h8TWGlkW0LeWZGW7HXHsfvyhh9z+/he80upOp9C8yclv6HVa/MDLBb5breX8nBd6/X7g5NzIY30AyLFX9nP82RTcKHp5Ve9eK9a8+ev+cnki7LrWXamxxX2b2KvuOlZjIYthpzUwtefhj7F82D5/91GHnP6Hn/zBbo26lZ+vbd5KYFtJII5jp/OvX2xtmfzGVJbr38vN9+3tuMFurhfuxrxosuNEo2MWNztOVGQO8zlAa4gcpz5qoE3BG9/LrSDSx5G28Bh6DpwQ8Z2j4jhyKixyuuPQW+WEucW1yHshqJaeqlZbnv/7pk+tOPTQjmBbybDRr2MB/W0+4afnzMmNzb/c7Jc7m3NuOMYPyxOZE0724rCdxeEYJ45bWRQ1MSfOM+aU4pi1OE7sR3HsObHjsTjMO6AZx3EBtiiPhUbsizkR8c98O1SoABfFbl+1tnMQhvkgihn89YYB64qrrBpFrBZHrMbwL2Y75dqf2KWl5bmQsZoT+/0x8/pczy1Hjt8XMa/XieK+OGbdgeP2RMzvZoWWTb1+blPolfrZu04uH3LIIaHjWHPZ2xwa9jQrgS0mAWDgfdMfn1gYvfqAuND/cc+vfoh5wZ6OG47ja4uaphSs5bJuGrz5ZwOIsacmGGd9zjxGtlcP+OF7YPb8d/gfgDxjceSWWegvjar5R8Nq04KunsmPjv/ogpVyc4otJr+R1pAF9CE+8Qcf7PB3f/3NCU3hpnflg/KH3Dh4jxtHUx0WjnWiuJ2xuMWJufnKo03yMSz/0fkEYC2nFx/nEKuOc00AuazSzt/IYzUF2xFzhM8TLP8q9kQP+R9EvZN5xOB4eNwO6AowxYIodmsxcyqxw3qi2N0QMbczZu6akLHOyC0sipi7KnTdDbGbX8XyrW+t2GW3jdOnX10dosjsYVYCVgJvUwJLHjyjuPNe/ziAFbqO9QrlIxwv2Ju5YUkawo1FxbgILjQcPCmqk88DsXENuGERIQoCtmcC+EAKgQJ1w0KAQB+61SjIvxhVSneWa6Nua3lj11ec6beFb1N0I/o0C+gDPP7XZs0sjCqu36dQ6z7Ij6oH+qx2gBtHuzpx1KKflohRjWuOwxymZa648QoQjsco8DbOQaVWHYtbsSSKdjK/RHtCSUjcX6g2wG+8urvWL7TAcaAnCoJ4HzEniBmrRbHTHTneW5HjLg6dwt9DL/9UtTD674/W9l7b0dEhN1sf0fPI3ryVwBaRwFtPH9M0YdJbhzpNm05zC+XDmReAH5y0jWsNfodgK9kvP1awYI2N12PiilUQ1pHF5ClgKyZhnkO6mbANySok+zBXCwr2oRPHYW5pWGn6dW/PlJ+3f/zPS7aIUEdQIxbQzYcdx87rPz93wphq58fyUc+Juah2sMPCSU7MYPdxOVccDpkKODmjFmAJ+4+L98l3nD8j2ColFb4TrVAlAOcXf8VjEfDlj2KPcwH+nIXz1+Sa+ncJi0/PXXz8uK+6ZPFckZcAj/cl7yFiDgB9b+R6C0On8GjgNT0a5EY/+smOW1daM/0IWjnsrW5RCcQPdvj9u9354ULrpi+5+fJRzA/adCDPYuEGgNJDqA6gMXUK9kQZSDFsXHwkqzd/V2Z0xTrk1Q0rAAI2XXw0hUBeh7YXOlEU5F+oltuu61mz52/HH3dH9xYVdgM3ZgGdPNwVPzlzamu49vOFuHyyF9f2c4UJXaA47EGKCqli1jqQKgBWR5qAmbTl8PYcxl/lH75X3xnX1UFeAHgU4cYs8B62TxVbqEIZ2IBvpSq/k6+i5rs8VzF6ube6up7oVyzvWVO2UYkABs9Zv1uJXP+l0Cv9sdY85vdjJ49/9QMzrq818Jyxt2YlsEUl0P/6Ybv4rSsu8oo9pzteMDFlVs+6mgbYFNjJkp51jGlqFyZE0QBOdO098ZHj9/iq+caNiHgK2lmMHhYPeh1sC76D97BGRV5/VCvdVe6d8J2WQ5/6+xYVeoM2ZgGdMbbkxi+3j+1Zcnwh7LnIj6rvdVjsid1NEuYq/NsCQBUj5lXahIlLADRgswBozuHhFf5cl/8x12OOB++hyLonPsP38F5sWp4oD/A5ZfqS/nRhChATkb9GvGIcbM7CATwIOZjzvyBktSBgAf+DzwH/ngM/1H7n9d/RNUA5galoiL7pljS0EPA5GIeOvyz0SveGxeabl+66yxMzLLA36LJhb2tLSABYeWXPPx6Rb954lZMrf4C56KwWy4D2rx6AK5Yh1yrShAJM2hBvx/CJUyaC76Ed3USYADAyCzSfZwF2JvjXiYxHFq+BeqJIRGFhYbU86turFh142zvOnIv7Rm+JR9BwbYxoQIdAt/1eeOGQlrDry7mo8gke1IbALMFLzRdl/qYBawIAOWirPwneANyezxwfarDKPw9fAcwFwCM7VyNL81URAMfgOAngCaBHjEXwB+AuXjmow85rYcQBHAG9VhPv4TUIJcBLNs8VgpRfn/jYUTFBi4IMsuPKjVTyQTHgJnnHWxPkWm6qFkfPOe57dyxquFljb8hK4J+UwIZnP9veNnnhhW5x05eZH4zPZOV0dR4Q0JF8GMt5yuyOnUawJgCLBCHL952KjDci2002rhZN+QYVA81MTxg9ni9MfrrPHYl86HVXq60/q/Ts8b1RR97b+U+Kv2FPH7GAvuqmy5pbOl8+vxD0/IsXBxOU1oqmcEG3GXNcHXQ5xsImKALFMBMDWLfjeQLAczn5lxev8B1n5ADi0B6wXTRz46AnY0xpyVmAjuAtmLkO5vhZMnYAdA7sgplXAdD5X43Vgpp4L5k7KADC+mAEz5HPwuIg5MGtDlJWXMEmEfUA7CFz4sjJvxgUWmb3T9573vQrrt/UsLPI3piVwGZIoPzaYbvn2pZ+yy31nsTcODe0U4UlUAd+6tIjaxWa0akpXV0ELX8klUxZ+iiYyvVFmeHl9U3zfMq0jscZvnVULhCwU+y+DpjT9kMnqNVa5q3vmfSNyUc98cbQ5DayjhqRgL581qk7jw3WfzMf9J7mxFGJm5KVdR0ZNpjFAYglAFOQBSaMjBkGHITLIfv2AcwB1KFk2wCMXPnkTa2a+paoWR0BXDJxPgnrAzoLAdSFWZ3/ofm9VpPADq/ijzP2IJAmeOJSINH3yiwvNBHlSgDlBECeWui4oi2VnZC5lTDXNI+NnXbVsd++zUatjqz1xd6tIYHexR/6QKltzY+cQv/Hhl4ZVa4R2lKB36FrjJAFXBtSQT1EAeBAGTEW4noi5jX/hwCPrJ1/Z/ja1XemEmAQFGpxxHOo7z2lENC8ddmWUgKgr04chKWHunonzxx75FP/sANMl8CIA/TVsz63/6jKuh/nwvLBopJSMsg56+TsmjBrGc+e+KsJkOKEQTM0mNB9qQjgKzBzrhhIv7nG1KWpjD4T6jdXSgP1mUuGztk5BXUJ7mHC0gHUEdBFcJzwpwOAczCvApgjqNeEjz0C64PMYVf58DR6n8TOSMYu2Lpg7jjvRVyLYPxh7MSRn38saB53+QnXLHjMRsPbZWgkSqC25IAjvJa1P3LylXcNGviWCd4IuiS2BxoCQgHzDy2AynyOFj4gHTI+BwWPawcAuiIrmFojv+O/AXmhbJ4AtgJrwwRPwd58r4H6AKZ7anpXBToYY5CdHjMW1EqP9ZQnXDj6yGefG4ljqd49jyhAX3vd6Xu19i67IRdWPkrdSwBGYCp3CgXG8vAn2TWyaGrCQlZMgZNHbMoWYWIheFOAh+/Q9I4Ar/nRqU8JWbrJ0BM/uTC3DwLoEPBGQZ2/B1APBZBXAcyrrAKvAO6BAHUAf5USR3Lgs/LY0S2hAv+MwDkEduhq4OSXxKXRV46deMhvDu2w5R7tQjQyJBCz2AlfP+AYt2XNtU6utiuTHre6d4+rsrReK1M7uv8wG0W6vET8LgA7xOQYjSufICEPdN3g61jWOkOAXpjcEpZOAV4RngyfeBZ44/Eptm76zqUJnuatK1+7YPFhWHiyuzzpPAvqyUgaMYC+4senTRtTfutnuaDvKHH7Mgrd9ZhbyDNWKDIGgA4mczSzqwAwNP0QAA1DBgyYwWsEfzgxcHJJjZkyc2TrCtiJWZ9q0ENh6crkPjCoJ4AufOSY0gZMnQN6tcr/KsjYgxoPpuP+dKMQDea3C585BgeK++VKkcHUU351YOuuvy5qHnPZyxMPu9kWpRkZgDaS75KD+WvvO9YbtXY286tTVfprCrSNyHa+BkgmTlJbVQotx2e5xqCAtSwZGfujsnXIUo+AHgRiDVOAboA7FqkBUOXrHGHU1ByP4Jxi5hk55vRYeJ8KgjNYO/W14/EYhRs7wNQf7y5PmjHm08+8MJLHGd77iAD0lbPOHN/as/S6Qth/sqjmIoK63FxOsPJiUTBzNIerCUSD16SolHYLgB4yFshXPuCluZtr1tS3JVPSMF1NsXXiY6emeM2UVS/SnbB19OnDq2Y5QP85ADTkpmOuukhp46b3ao1VANAlsIuAuZBBvrqw+BuBcrSgjXzPC+yQFD0MJFTBrTivZQ576PhrwtaxM0/52Z/n2UloJdDIEghee88xXuv661iuOi2pZYHWPILqpM5FUhjOBHRcjySY45qhVnMS7a6tYdTcDsdIxs0BPSQ+c+q2o7E8ALwG2KOpnj48k7lnRbebgE5Zt2b6lw1z9kDe42fBKnhZ2lpQ/POmrp3PHX/CkwsbeSwN5d4aHtDnzZvnHbH4F98s1Tb9mxPDnmTgTnKZmy8wp1QSYA4+c5pCRlKzhK9LLywjHMOSnXNQlxMDwR1931maNfq5qG+dprVR64CKKM0wianIVMOnTwAdg+JEGpsoMKPeQ+EZydIpoAvTe8CPxdK1io2TfPXE/E5y1zlLF/48HihHqj2qOBu+NsQs8PJvstbxF5w658H5Qxmo9hgrgeEmgfLC934y37JujpOvvCPlMzdXXvWZ/pDUgqBWRe4PV249NLHjsXK94i/QFv6OoI6vANCEjPC1C/zlNNCWrjtGsBw1w2sPpo5fXPOJkxMUMBuFbbJy3LPAn/v0wKfe8sf1ffvMmHTCgjXDbZxsyf42PKCv+/5nP9FSXvsrNwomIjP3iiXmNDUxVpQmdp5KRrRbWlAGAV1NECl+FVQiAR0mBAC7BHfcfEUrTkPbdcFKgIFymKtOAuhQwUh2bNEj67WAORl1T/LRRaGZBMARyCm4g/kdg+Mq1QqrVMD8Ln3pvMocqUVP42WgwI5yqaVN77DgYIEdzewu2+CBtcDW/eKLbNzOn/vi7Hte2pKD2rZlJbC9JdD76gc/WGxZdaObK++b8plnrbomoGvuPuL/hrUKCQCSA76uUBaOznc8jwbf4nuYwBLQawFjtZpu3eNAS1i5yGdN1iBqfqcBSTSyXgNgI1Jei6ivU6VOWSqRGVCTP2ELfPlzonK19add6/e+fNLpC3q39/PfXtdvaEBf8oMzJo0vL/lVrlY+DATseh7zSiXmNLdIf7lP8sxRs6W5noa2nAJ1aeIOJZDDxOCgHrIIABG0XRy4RpqaNPwL37Pv8b6JoDlShIazddkHFZhnRKKmIuGT4jLcZ54J6uJ7zE+HoDjO0isV4VOvyeA4rA+vLikAnvrStZR5zewuGAOY45PcdkdVpYM2uNWu2DqXTd73S6f/8OYROwm31+S31906Eii/cNDu+fYVNzj5vo+jC1tdqd6KSwEd/eMqgAxrYchoda2uBQTC+ZKJm+sVBXbsAUFfvm7BJsu1xMqoLHySnWMfVDQ8ZeAkd9wsPkPBuG7ddwLktEocdFWZ74kiYPrbJTvHRSmOvHK5Ovpff/C3L84aqfE5DQ3oG799xNeLlY3fYlHsgpndBzBvaWGsWBLgqQrHEDPVoCWbSEEYPujA3kPYuZwcoTRb40YqZlEI7ncGpJMg6EJwnu8xT1WXg4I0ksGD9q0VdJCjXYG8bpLHeu28znsK0LGSnDDDa2b3SkX60mu8khxl6BojNwAelfck0BAZOjG7m0GzvIwuY6Hj9bHWMZee8cvHr986y6tt1Upg20lg4/OfHt0y6qWfevmezzFXzO/NAnMkDdp5pLgVZsag2R2CeB3YsZma1vE9AjoFc2lWB4BGQOcBvhLczah3PFWLhJeIS83lFITxPf0OFxD6m2qbBMel2skIrEv58hwVsBeFuVXdlYmnt5/w4n3b7qnvOFdqWEBf+d3P79rat/wuP6zsC0CTKxSZ29rCWFOzBHOIEKVmduOhUDPSQEmjaJpCczsAOjBcWV6V+6K1poXIcUzyanOyUAsoHR5YEXyfebkccyGVDlPczKAZ07+uAtjEhjGi6puIVk9YegLmieldmN3B3F5WgF4V6WuSoZu13pNtYWU8jdoxLqkkJ/zoSe13M0CWeyzQn+7nFzujpp149i/utTmlO87aYHuymRKAUtIf3fk33/SbOr/O3MgXhIGAKZ/DdDUwll8NxOVvWnCtLJuB6So5WYwAACAASURBVGlo1XOBoaPZHcCdmtizwByDeRHcScYORrNraWoZvvRkAcss1ardZpZ5Xp2fxcaRMWSY4ikrp1ZL8n0taHqis7zzKZOmPzniClk1LKCvv/pTl5bKG3/I4tj1czmWa2llrLlZ5Jhj+VUzLc30BWVYqbQ5rsxKMjANQB0BXQaXAQPmed38RAFwtFlhspZaqOPwgD0AdN/zmZ/zmefn+GcoK6v8/MS8hb56jEanW6kisAvwlmw9xk1ZErO7inQngA6BcWInN33jFh3MjU1dyOKDPnQ0uXO9R8XViPrvGFfD35faZ4868fJLp0+fDqUj7D8rgWEngcrL+5+Qb179P8wLxmiYmuG5S98cHkSUABpUqyLaSYlXZOsqQwaAHQFdrDeJAoE+cxnMC1ZFWvGSZsjw32jNC1LYiprSacGXFCvPCI7TGDt2TUSqi73byYYwpskdz6VV5uqZ4CPG+qut1z204rOXHX3x7MqwG0j/RIcbEtBf//EXJk5Yu+wOt1b+EKSn5ZubmdvaJvzmHBgxfxN3KCKjEbU+OkCpfygL5NGPDdqtDDAJSAU28FVz07sc49rYV99hXXgJ6gDoAOy5nHj1feaCOV6y3nQbxqYxamtVBHLKzglrl4Fx3IdeTkzuPNIdFRFa3x1T1bQ6E8LKQFP1VJ13MkdRUVfWO5nPzoPkvNwKp33Kcef+8sFn/onxbE+1EtguEig/95G9821Lf+Pkyu8lxSdFXwYKgtMIO7JyeRICugJsAtYYEKd2bsQ1DY6R/3BdQmDHIDdMt4XP6jcJ4Nz8Lhk7B3kJ5hz8iWj5e/JFCoAHyEGnoJxVmCaVmy6va/ris44DOsDJi9/VXR13dvv0V2/fLgNiO120IQF97dVHnVrqXX+DE0eFXL7AcqPa0qZ2WlEJBydl3Gqsmigsf6DHKu0RJgCw9IAFMrhM5HUnaWCmIpsouUm0ODwU8Klzpp7zWc7PcWDnpnhk6mY3qJUKc8eVyZya3sX+6dwMHwKwh0kueqXCze7A2LllgeeND8DQVR46TO3Bt1tVDF2ep8zusJlL7DCnqXV2+/RvWJa+nRYDe9m3J4FV957WPH73v1zn5rvOqBvRnhWvZl4OTe70lZZ0pYG1PHiWZsUYke7UZw3nIQPHglTI0PlvsMbJAF9MwaU+c5WihmshWRPRCKClmdVJXdPWV7o9q25IEEFuhimeL5wZG7jgcSoCH/dTZ6wWlZ5cW9nrpJ2+8Odlb+/JDr+zGg7QX5x3VX7Ksw/dkq/2nAwR5EVg56NGCXaeMrWjqcfQaE2wxsGk0JgMaPwNmT3kdgKgI0OvVsWuZhhkJn3facuVBHRpgoe+Q+Q7svMcMHUEdZXSllaak6hzWRAGQR3N7tyvnpjgwXpAo9xFpHuN9xdS3/jcMkHdZOlIQ6iJUCpMwuROouNN07vypTMW+bnlbMy0Yy+46f5nh99Usj0eqRIIXtz3/3kta/+beWFTsstTBjOnq22WK70eoGvfyyJVdOMnVRBLBs8hAGONd178HOtmkBRXjGin5nf8Dtl9CswJc1CWgAF83tTPrS16A0S404h3s9hMFtjzPkoFgQB8HDtxb9D+rf966YyrR0rUe8MB+tLvnrJbe+eSP3lhdU/wPxfa2kRkO0wACujKFkZsxxSclX2cMnRCi2nUOT+WtAN7jQOIywpsCUvPNr0n8W0071vsaAaMHFi67+eYAPU88yHNLRPUkyA006cu/OkCzGmgHFSMEz50kYeuGDooIMRNkMwrVBRIYB+3EGLxHeLjM9NHSSorFqbRWDqw/JbR37jw9r99Z6SCg73v4SWB8rMH7plvWf47J1/eT/VcucONIDiagsoPNqPgM5zttD6GMrNDLrpMc6Umd7Q6IohifQ2YvDwThxaPwbgf+b3yp8v8cyyehUydWjGz3JJockfSkzo+g4XTYzWTPa6zGSyeAjpaBVRAjsHso5jV4vyydbVJJ0z5wotPD6+R9fZ623CAvuabR08v9q692YmjfKFUYrlR7aIa3ECBcFrEuBxl2qCl9m3D7GSeCyVTw4hvfsLLqVaAoUuzu9xzPNEbRLtaLQaDDWPkOw/sk38A7mB+h9/0tBiR863miWT7GNyGYI4md5G2BoAOOegiD70sS8CK6PzEDaAFw5mmdg7oJLVGLkJqjtKaFKQoTVJsShSq4e66fNODuX0/evyM79v909/elLZnbSsJxA92+MHEm37gF7su5SlqfB7Iq5srqxngTjvJjx3gRGTaUJcCAFyrNumJ7Zp5aqsETZ69Q9rkgA6uQBIIx6vCyYqXyNBxMVJFs5DNm4sUXSONwH1qeaDsGhclfNVYuBnpThexDEUA7xMj25F8wWfuQ5e3L3/vC1p/cbf3/10wffpt1W01NrbXdRoO0NddfsiP8+WuSwDsSq1tzG1tZQy2RE1Vg6NRlnLAUnSlQI3fp9FXoqcIHIF66bAZCvif6bakYHLHTVEEcxZMXAEvGewJCMogOVmqlvvTgaXnJVPH6HeZx47Azn3ZtG3pB6egLtLYRGAc9BWLynB2DtXiajUREJfyn4uI/GSekm0czTK3MqJflYhVBWnEuiNcXgLIk4j3mEVubkNuzM7Hzrj1oUe316Sw17USGIoE+p997yGF5lW/dfzaBIWfkAIOA5xiKgU5Ojm11bdO5BzMKw7g8hUVZ176FUrASl86AjoFcrXARIxVA8aqNVLPggS7IbgrsEUgp9s2G5ZMunhp1kqpSGjMIgP0zQA3rb0M/3nW77h4oHwR4DFPRv4ehLm1a4OJJ0457aVHhvJch/MxDQXor/7wvHET3nrxbrfW/6FcLs+K7e2ixCsGkplbC6pBghqhGfQxmDleKAJQMz2CvcSDgBdkgSA4bnIHYIeAOBkxjjuYicsK0WN6l0PqxQvjgMglFylvMa8oh1HvuXxemN8B1D1PtZGktRlbGCtQh33OSWEZYkng7JyXfq3ybVQxf940tWuGC2oOlIqFCI7jpRglYTBM9CRingbJiQA8ULDB7D7m6pl//FvHcJ5Ytu+NLYG37jyvaeJu9851Cz0nK9M5Vl+tB+gmsKdWX5p1k7HBE843EC2t5Y7WR2qxU0FxkoVXoD5GkGgb6CPngWbSZaiUDYxQJ/nniTlNf7B0QSDEJFXpLfVbncA5pVRQVqIxlCRwKJWTLpkCr2pHlIKQsd6o9cb5uYPOb3SW3lCAvqzjxPe0bFi2wA1rEwvFEiu0t6eD4ehwVDRZPn0cnNr31NxEAV+moUmWi4wcgTwEP3oQGsxcKu8AfrBBDNQ8x1e5BSkvl4oADGwfdkkLQ1lUDnzqIvI9n8/LlLYccz0XStPofmyq5FKWTirHiR3XahzIAdB5QBy4B2rCf64Yupxk1Eqm1ajX/OcSyGnWitKLkhrwKihVAjyuFyFct9D0MNvj/cdePPtXXY0NC/buhqsEyk/td3S+dfWtjhu0iZxzYNAUtUhFSX6TNJCWpqcRCaR87NAmb5zMbWJWxxRckRYjtn7Gf9T3DWlowNDBtE5jfcy1ENHArArHI+C1PNU0qJuArcgSWYioHNBMZwJ41nl0XUagpsfRSHc091FAjxirBLm168NJx+90xj/+MlzH3FD63VCAvvLrn/50qWvV7U4cFUvNzcJ/DuZ26t9NAfogLDzL9C4HGLDnIIA9xWtykxMR0Q5MHU3sCIzisiLHHIvHALuGSHb+p/YSFxNAFIIJBdsH9i+j5IHRw/HCny6Yuu5PF8F0nCXT4FMwscsId9wXvcYD4qTvXII6ADwAvbbfuWpH5pvzWzEWGsIelIvLyFWnxaeoyZ3PbWl6B0CPvPwKf9Kun7zo5vtfHsogtsdYCWxLCUCa2rjJD93s5XuPVwVk5HRI5ZyjfxzXEdpRzXcuf4B5RJk8rl1qzqF7UIK9MsETQEcfOE5EmneOmjP2g18P/f9ScVBFZugCkgHoFFzNdZUCamYBjowod+qHVEA/CJNPfJTSdyf96Abgg1ehO2y79toly77S0eGgl31bDpttcq3GAvTLDvtSsW/jbFBqm1pamd/WJnxMWSVe+eAxItiHEhwnzwNfOZimOZjjfuK85CsAYsTN8HSscQUeyrpKhg3m8qRgjAR0AHX0PYOyEAozPk97C3DDFFEMAqLc4fwknQ1M78kuZwi4aL4Htk1956BwQLs8ul2COryiv19TBpTP35FZOYY1QDKLmFsXDHM/CaBLCsskue1KoSZMPXS8itc+6Qtf+v3jf9gms8BexEpgMyRQfmq/o/KlVb/h7JwHrA0SDGe2jSZ5LVCOVIjLAnS0AkBbMJEkQVCxQbwfnr4jI4KaSkUjO6ihgoATFlk+fM+3hpaFZLTAtnrgijdEXikDx37Q11RRGGhbwhGuzVmFY6iiQBUA7jpAk7sUDxpe+Y6wMauEhcWrqrsdvft5jbtvekMB+povH3xNrtz1ZWC+zW2jmAulXmnJVGXSkiMh07RupqnpDB5928DMMYqdm6u571kwcxX0psaoTD/jAJyXgW1oMocKcMjQxcrA54Lcw5z75eW+5Ql7FqAu0tqECV5EvhugLtvi4xpM7RLUwT8u0tWqCZjzYDgB6Clzu1w8uLgkE0ffP5reeb45Kt3ExI6KQVL3gZjdlasuyVNHP7rbPObKmXc/+63NWGftoVYCW10Cy+adXJq851/nernu6RzIEdD53DAuT4GegtlgvaQsXQWbygtorF4q1ugHhw7w/pALI1vnigBfCHTTHfYL+y4WH7XZiTLzYZ81QJUAblofNHZuBMTh9RDwU8eS9ZcCOvafc2tcYDLS2hDU1bkihocbKSI32hiMuWTyOUuuG+wRDNffGwbQX5s1q9D+2m/meZXeYyFoDADdKZWM6HY5KbSozKGY3KW/nMeIxNz8DWCofM/VCqtBdTUK5iRwHgvEQL/y+QLLF+AV8smJuVwGk/Hhyi8nguIwEl2BOg9YE3uV87shJnxRHlYHdcW0zWA4Et2OCgmPbifm9mQNwkUiCdRBn71QqnW/OdamT0A82XKVzDMt0p3Pbxmfw4NUSy23Tz7w5FOnX311w6eaDNfFYyT2u++x9x5UbH7rfx2vNi7NzMlyaoL5ZgE6AUEVn0KC5AC0xf7LQotARg0fVZEZLLQi881FpKo05xtBb/RBqiA5Qzun/cfJWu+e6gG6xqgx7SUjAh7bTQG6ZEhooajH1mmwHHddyq3eY8b6o6b7X+054MQPX3xPQ8bnNAygP3vNl9t3eu2Je/xa/4cBNJtGjWIO5J8r/zmOWuIzMpO2EU0TVBVR7FIjxGA1sTtZhZWh9rlk5/omLIkbDFk0B/NCgRXgD8rR8qA2mkuePIokbgV3TsNUOGF652bxSFgCMGBG5Kv7fAtWMMfDdUXdd2HXw41a+B7oWL8dg+G42R3aramNZBKrH/rKDb+5UkAIM+ciFpGxONdE9LpDNmZJCIIqLiOVGGF+B18/Y3G++Gzb1PcecdaNt60dicBh73lHlEDs1J7a7ft+YdPXmBMnO5ZKXMXhrwG9ou0SRFMrrrS7C/NXctP4VpV7lb9Txo5ZOxTQMUcdwZ4ydGT+GOHOTfGGnM2gOdPshmCL3+Nnel8mcNM2zPPNdrA7yODhs8orJ5G29dqh15aBOQjoEJdUi3OdncFOx+x63ouP7Ygj7J/tU8MA+mvfOXN8+7KXFni18nvzhSJrGtXGnLws90rYr5p0SrvMYuhokk9veAJAqoqwlMsi1atW5cw2HfshguCgKAyw8kKhKAC9UORmd6zLnk5Zw3xvEWmOYIzmdx54F8rNUzimC/BGts73VscUFrkgINvngA7svJYUk4H7ASUF67eLQWXkmONnGgyXUuKh8pUwvgvLgMwz50VjHAHsNOLdAHI4UwG6n1/hTdr98Jm3Lnjlnx3k9nwrgS0hgfUPHzy1vWXhfNcvv1uZ2hFA6Eo62KqqwFr2ymS0CMZZIEnrPcAch3MR0NEPTpUA9C3DpTCWiH+Hkes0+p5MaA0wie+cfk/BF99T070yD2K7lEwZQXH0AWnyyKjfbjJzxR5II3ht7j+X+83IDL6ucMw3p5y39NtbYkzsaG0MNvR2tP7W7c+r3zh5pzHr3rzfDcrvBMBUgE5NVuYAHCAIjs9TucmJ8IkLYIWIc2Dl/QDm5TIHd2DNahtTnKMSaAG0wW8OQF4sAaALUOf7nUvrAUalq+1VJRDy/czJnuQqOl1t+JKY3k1QB3CHIDksOMOBMoy44sEtDBgIp/n/ibqOi4KRkkbBXi8EJWYVtwkAe5EFaKBFvt7EDgskqHOgJwG0AuQp+MPua/4md/ykoy+5/fGG1KSHzcSyHVUSqP5l7zNzxXXXMy/0BThKUKoH5hTcpI6cKjqTBZAKHEleurLG0XQ4eQH0VfHIW9IvOkE52EtrG5rVNdM1khiiZEBnaa6qybxNEM76rEXJGgqMaVJHWSiZkD6ZIJ4VMKdy7+V15DGo74jYwFiY3b0Pn/DRs+/obrTh3TCAvvSKE3drXv/GA04Y7FooFlkT1HDP5fX8zSECOq3mllRLEz5tkbddZv39wM5hIxPBzjW3vJrnDg9UAxcA9AkAvVgscf+5Yuc0Ml0pyDozB2DH/czBXM4j1GWwHN1rnae0YW478aUjWxbBcFgZTuae88h2ys5NZk5N7WJV0ua1UvAByCPmUkCXIM3BPBJ/8B5Jg1KiCcBzBYDvteBW/bFTPjfzj4//sdEmnb2f4ScB2PTpnbv84mbP757O882RReNsUJ+HUCVOATYFzwyZYJvK9y2Poco2ZcF8ehKQx4mKygTNc6e+ckletHS5euCtmciJecLsY9b5tD/Uz521eJqKThagZ/nSDaBHAwam4AOxKUf+6k6265F7nff3vw+/kThwjxsH0L963LuaNi2/3wmDyQCaTW2tzIFCC0Nl6HJQC/eSYOTqvWSQEKAGpVEpoFO/M84Lpbg7Dk8t477zYpGVSiUO6GBuT/zcwKLlRKTmaG2XNOFDF/noSbEa4beXPn7ehCxUw9PjpC9dauW8fnsYqXx5ZOjc1M598qLUa5JfngZycV/C56cp3rFg5S6LmOtEiqHD8QDOoBkDOw8il//R2g90Jzf8noM6c2O/fdyFM+965meNNuns/Qw/CXT93wf2bml+817Hq+6i+8gzUta0VVX6yOW8EXdOvuOWvCHIgwKkUgjIiRQsddNZonzgZYX5MSO/1OiHdk3K4InpHBc7CsBmX7M+w3dopjPBu15b2A5dKMxziaKQ1MeJ+WZz6GmoRW7UHY09f5cLlvzPECQ/rA4ZylAaFje09KuffX9pw5v3ulE4FoCz1NKy2YBOdyhDEzCMAjHuwGQt/OdgageTO5jeubldbjNqjm1gzOA/hyA4CujwnWDS4Pvm5aU4kCKTFsoz5LKLKHdeQpZXcBO56KLIjGDtwN6FNS7xo4uCNWLvdPSlA/DzsrSwravMnQcw55HtUNEO0llwZVEBdbj46P2jCj1WpYewNwBz8SdN7hjkBuw8dlgtcvlfEiRnbKtK67rzErCj/v3L975w1bAYgLaTDS2B6iN7n5krrP0f5kSewmSK1XIap4SAx5CpxI+hTJf+pqWskdZMEJZrhnY9s02ToaMiYbLslFmdgndG2hltpx6gm30xj1PBNPIOskA/y9wPh6sNIDIi5KWiAMuZ8ETItDX1WRTM62MtNz42Zta506dPx8rvDTF+GwbQ3/jKse9r3rB8gROF44qlEmtqbmYObJlKKy3hI6OTQ7JN4S6S5U4lI9fYOgfEiBdiAUBP/OdB2n8u/cMC0KFMa4EVuck9YeiCTcuqbljakaSrYSEY9HkLIMbgtVBFuYt5IMEcA+MkQ+dR7zI4TvjQRalXrGyHxWqUy0ALxhFDA4rFqPWHyIV+B5IDhu45oQB0EKYj883lLmpgbueAHrssjPgRIt9eBcbJmu9yvvJZ1jx61pcXPH9JQ8w0exPDVgIdHbH7b4fv8t9ermuGBuZ4R9w/bQATvVsK/HQNIhZrxdKpAkDbhzQ10zStOjMI8Kt2Mpg1jXIfyGyurZ3Go9QUBBKVrlkNSNCMWjyIzKhJnf5OgV4x9IxAOdo/DITj+2wkWTXclQfWwoixclR8clm0/9EHfumB9cN2YGZ0vGEAfelXj3tXaf2y+90omFwoCEB3+baCMhDEvPkUaIsBh2xcZF/B58T0ztO9pMld1D6vctZL5wGybDHXhMkdUtQ4oEN9+YJIWRNAC4Frid9LtAODMElXA3auGLUEdCxgI25J5IijcuDICHdg5wDoEByHKagQoa82jZElaqFWPLB9bIvPGRIlq+ZTykKX7AYnDPECzAHUAdxRJrjpCvehxy4LYo+/pvzoKg9dPAOYfKylfc4l9z5/gSOi7Ow/K4HtIoGe+z8xsVT6xz2u1/8+haEceGHuQfoaNX1zc5neT/xIfzLZMx6jmcXVtNTLwZpASdvPAkDaG6owiMUqu22TMSPIZqyjelCNbHMg0Dbb0rR7CvLGtFfpa1JpyAqqg8sbueeaHgCAHsasGuVWrwt3OuLdF//jue0yqLbSRRsG0Bd/7TN7tqxdeb8X1qbxtLWmJl7jXPMJk7GrwJMCOx9oAkxpMBwy9WQzE9xmFACdBsSJoUPnCPQBguB4YFxBFJWBqPe6gE6uz83t0iwuWHWVF7Chu6Gp3dq0tDVXVp+TJneZSAbtYUAdmNl5zXZeQY4sHMpPTmtQJKValSKN5WD5uZEAdAnqwtZBNWNwHQCgA5h7LGSeYOe0voU0z4tKcbK6ZfOoGy9e8Pw5DkTb2X9WAttJAn0PvPegYmHZXY4bjNYAXerTWoCcmksmLTfASRWGkfhvrsRZKuxgam2K5coTjPmdAmCU60Agrv1mKC3KcpBRuY32abD20TeODAT7haJEAEc/ueaDx4wAuWujZOk08B26yeN5uLXVq26KJ56y18zXfredhtVWuWzDAPqSKz67a9Oq5Q+4QXU3XlgGAZ1WYNOURxLYhelpNBBO+s0psPPa6rz+uYgMhz8VTEYAjI5bj+ehA6DDXuYCzEVBGU8wawBbomFjehya3OF6VSgmIzeA4dcNAuG352NYMnS5Wxtn6rJ6HA+8k0FxHEA5oAtQB7au9jzn81Oa1qnSQ4Pf6B7uJHhP3GvEnBg2Pg04qNOUNcxF58FxDADdl4CeFJsR4C4nonoFht52y+Rzrzyj0fxcW2Um20a3mgSqD+xxQS6/7ifMlTMV5yua2U1WTY2CA4EwXX0pQ+eARm5Ha0OCaSYrz8gXz5KKCaxZn8HyoBYm6vM3GD1tH8GbsnM+uTN83Zi/x6/N01qMcrOEZFBAp9HxBK0VicJt3rHqpKQCymLI45IA1B3WF4+5/B0z3/zBVhs426HhhgF0yEMftfyN+72g8k5gxMVSk9ornI7XhD2TKHYF3ljQhbxi1TOZxy0Cy0RwGd9VTdB3LcZFKKziO9xZDcq8ip3RYFMWAFqZ+6KeAG5sgn58kSbHrQKwMQvur66qxJHUGQLsnDSgf57noovVBUvJiiI1In8dI8yFWYEGvQqJ8fmJFgxieaA59/w9d1QFzIlhv+VAtkVyzaUfHQA9dHIsYj7xnYtr8F3WZBALZ+nwZXPbb/f76ElfPLSjAxq2/6wEtrkEuP/8o1N/6uW7z1N+csrMTWBFMM/yheOkoswzC9TN40zQ5OfIE5EdC706HWxnnmu2jYBKv+dATrUIwrxNBWUg1q2lkJETafsmg0dbHH5vylcBeuJHF4SArGEU1KUPHd2pqmoclIGNR/3P3PUrzm+k3dcaBtAXdZw2oeX1Vxd4QXl/YMHgs4YyqIk/S4CayuggQC2AK6lulgTISVgWmM0jz3EHNNzrHEARGSlVTFXVOL6BikgjA/M7vlf+c2niRgiV+oEqZBPJUq0Y3Y513NX04CxfppMR5UAQd5UwK+9d+ualRYKmn/G+K1AXb9RcU7LB78jvvC2YNTXGIgBzUWQHlQGMSRCR7R4LXQD0HA+2E2klAvixQhwvnsNAi45ZVGr9felzH/n8jBnX17b5Sm4vaCXAGFv7v8e2jm556k7P6/24AHQJdgq4EVgJoyR4qwnRBMPBVt+s3+sBKl18RNpLcmkFuvIN/xmtAEaD9QCasm8N/OVlaDMagyLMQJ1HFAYT0M1z8S4QtTE4UAJ7sl4SAkIAXV9PxRoHQXEA7OW4acHzhQ8ff8yMO/saZbAPNqSGzX0+0TGz7R1L/nqXWy1/DFhwsVjgQWHCeoXmZOoLNsq6GiZ2xbqJj12wW2GyRv+ztrOaMbZxbAKw8n3QeToZvBfmdk15zjJ1S386N5GDqVwGsCkrA9XUybWTuZUUidGL5aD+nSg4aj2QGr+u5NQDdwnsccjiCNL34A/cAdSHLpk3dy14LHLzLHJyoqacAnMEdKFwiLz1mLGmttsL0790yowZMyygD5uZ2Fgd3XjHwe9obXrpfter7qbFuimzOs4xg9GazJv/LM3YmnmdkmEDiOspBvVYNr8GYdN8jdEWFjGRKes1H5cJ6BTIs35DJqApEGiup6zAIP0UqCmo11NMMFUN+yDZP24Ml6xfyUZQgoQRIicthXhONSo+u6i436cOnfHQukYZtQ0D6E/PmZOb8tiNt+YqfSfyQDQorwo7D9HKZsQ0rnLOCWtPQDxh68g0lV+YA44MJuN54GIo6GMds7MTZYL7tVWqGuae65koVJFWO5ZhkBwoEjwNQ4Cl+KdXbTPnCP0s5rXsVx3zOs5NCubJd0ZgHLVwcHnUWBxWWRQCQ5eArnztImwudn0WuwX+Khi7TFWTG7IIli7YOTe5t7T9cv2C58/qsEFxjbLeDLv76Ju/70eKuZV3O24wShWUwQlIc89NkEYwNq3XSsvHA4giYJDlBCNlND31rWuMOGMRQoUjCyyznoJ57SymrMDd8K/T9hIzX7IwUqUgSxkxlQZck1+CYAAAIABJREFUdGkfqO8cdSPFxEV/0ALLQZxaFeU6xEu/ytQ1eK3G+SUb3D0/sf/MJ5cMu4FZp8MNA+hwfyvO+sisXG/3TAByXl7V9/WAThLMJYAKc5/RhKwzeGV2lmCIoIibpSh2bgK6oRRL7NWKyCTjWm5lYirSyJSVhUD3+WObNKKeKgSmkpFVaz6ZL7piQv3m9X3rWBQmZjG3IACYS0DXGLpUJMD87+ZY7BVY7IAPXWzEwrVoaWLneaJyz/Ya96G3X3fx/c/NbJTJZu9j+Emg7+69p5dyq3/FnDr12ymQm6upYvF12KnJlA2ST/T2RHAIfgOda4rZBPWs3zVQlh8SNiMZixHFXq8der2BwBwXKQXgdaLk4Tga4Y7uQVI4JnGlIkPXTfBwCdyPhrv6ohgAffVGb+on3zPzhReG38jM7nFDAfqysw++vNCz6Xuu4/CIcp62ZgR3KaZKwF1jpMSPnEROkqA3YoIX3+LeYnLMS03RBFQh/oRR036lj81g/jTwTlw2lf8ulBTRms72xdXTgC++0eetzsSxTdR+9TkoffIhBAhWWRTUdIZOYhOY4zHm5flfDH50KUcMgBNAnjB0MLlHTaN+cMkDz13eKJPN3sfwk0D17j0uzflrf8Qgc5LvQy4nGQdrNLfL+9ocQKfHUtDLagPFRhnrQGZzOtmzF6IEsblPWi0cyY2YpsehtEkVEi0grs5zp0zctAhksnbpQZBMO2Hk6YA4CvB4GcrO+UZbsb9pQzzlqPdc+srjw29kjgBAX3rO4aeXutf9wmUQTA4R5dLkrkVqE3M6ZcXERIOQKLGRRLDXM7EjmJumdx1EEWYHYtJq3hg+9QSs9WvUNfnLi9B5Qtm2gv2UZYC2bzB32Tk03XN2zWMKBKCH8BcGXBVWx8iAPSh44/gFAeiOsJyoQDiMFZCgHkQRC+CAprYrZz7w3LcaZbLZ+xh+EqjdPe37vrvxX9T+55Qh893N5P4HCszwDQF7E3xN0FZKgvFD5nF1lAdTtAoQcYJnNJYFoqbyYAI5/Z0CuPker0+BGekDP7bOVqoDADmeLnzgcKCw8mkR7lI3wTruCOwI5sKvjimyXm+nO/W4/S956YHhNzJHAKAvOf/II5o6V/3eZXETpIkBoFMlkEZ1az4WiXTaWKJ514k+m4oxSSnPBEg1MJVsFeeHNv4zwFdn2okVwAR2XTnQmXmWcp4oKdTPTzRceYHUvKL3RawFkALHN46pVVkQVFjEK+eJ1Dt1rxCJD2Vo/QJzwOTueiRVTUa5K3Ye8cIPYHJ3Wtq/+qX7nv1Ro0w2ex/DSwKQsnbFB6ZeX3A3nc17Dj5zgtfcx42JJOZkx1tFJo8BcRzLyOynCwEVj2L/AriSySRnVUZArDqGLhJZgGxek2vXZJEjlyRsRi+ARwGbxgnQ700GUXdByki5SykECbnA3WIxgh3BG7uhClbJDVn47Ul/O68iB4+RB9565Y3O5BPec+nCe4bXyKzf24YyuS86/9PvbulcucCLw8l8cxLO0Ek6lpZ+RQBHi+xOhJUCZDkgM7+vY9I2gXvobcr+ZYC9Gbiq5kmWEqIpGMkH2g9dKUiC5yj75/NLagNqrmFuPuTJB1UO6grQ5crHT4FgQC/H3FxesHSIdpesnMe6IJgThl6LWOSOmXD2RfOfmNsok83ex/CSAGyZunfx57f6btcJGqBTv3mSGZqAPQWuLD+6aW6n4J/1Hr+rC/6pqFx9ETMB1wT5FHgaz8m8LrRHq7TVY9tmv7MWHexL1gYxmKLG01sT8dYDdHU5eSyvtcGzaRJWLt5j7Quv0sV2OvndX3nlzuE1MkcIoL/2r2eOb17y4p/8oHIApIZl+dBNvziOpzSo6XMiBcQpoEUFQZiS6oI+GZjq2gQoxVWJXz4D0NX8Mq6DAJypCKt2iCJDFBSMqsdr4xzXlez0tqk8hQ8q2XGGDoAOpXCFwV31EyL8fYhpKDDHB5M77Lgmd0FS5nYoJiN2kINNcGrM6XdHTzjhovmP/6lRJpu9j+ElgWXzTi5Nzj/6B8/tPkLsmaCVtdA/UyCmAJgF3jQCHSdrFrXKMrmbItyc4Di62A3ISuDHDD+Bxk4IUzIXnHptpxZbeTMJQ9CDg3DNItkySCxEYJs0LJCsHVh0MD4nYfCJaZ6y+jB2KxudnU/e3wL6jjkxIXVt0sO/vDlf7vmcI4u5aACVwcQzx56RRpk5XgmYDqYUaNdIRcAnQWiZCm1GxLzmi8/6PaUgmL58cSV5mLSqJUCf8rVjlD+1dnAzlszJV4AOQXEmoIO5HZSrPHNzYHIXOehYpQ6D4lS6GvjP4c/x1rFJk4740u8f+duOOdpsrxpdAmvmndwyzv/znY7be0gKzCnAI/4Nxd5JsTJLgENpI+u8euydHovHILvmnw3gTrVD6L2541vW4qmYALlwXUWgTgU62oYCaJLia5R31bORSHVLycQpo6e+9YC5/ZucnU7Y/yuvNgxpeLvDZ4edy29+8WP/Xujr+qbrOqqAi5ZelpVShpHeRGHUzdoE7AwgzAb7+sFx1I+vnZvBxBXAE0Ukxb6zgucI8x78GlnFZQjg0zx9IidRox22ZA14bXkwt0M5XPCpJ/IWAUMA4l5OMHTmCf857sOgqsTRCHdg/Z6/uLjLHp8459fzl+6wg812rKElsP6Wo9pGl56e7zj9H1GATlm6efd83wQzSM5Q0xHcaGEpcxWmJnKZSSNe1MmiUZNEKzW9zrJOmTD1mWMX67kCMhc5w8yv2jZS9Mw2s/LU6dZLRElANq6l5ipzOVbvFCxDHau5WJNjqKkd9Zkw9no2eDsd875LX3moUQZywwH662cdPr1p47pbXMZyUJ0NapmLsaYDVwoYM9xQ2kCiYE+yPHQlVS/cUvcadVg1VRtSyu8ggG8er66dea36CoqmHFOLhlISksmTALrYqAZM77xOvBQcL9nsuLx+vWDoee4/hxaw8BPdlAXT1moA6H7hSW+/9x154U9/vaFRJpu9j+Elgc55h49qd54DQD8oE9A14DV2TTN/y7p1uvpiVTd6XKqmOvlRnVvvQvJ73GCF+uPMlDJsKwvQU+zaAGxcaCiiIkCrdklfKKBTJcDUe4jf3AR0k3Hrwc40ZooAOu7uqFg7T1vb2O3ufNT+X335ieE1Muv3tuEAfdE5n35/c+dbf/LiaBxUZ1OAXgcQs6xG9VitObb5cdQcTUE/01Quma/Wl8Ej01WAbB1zfVaQHPbNjFdROep1lYrs/ig5aRHuxOTOA+MCvoMbpLJhK5CuBmAODN31oYY77IWO9dv1XdbQ7A6AHhab74hOPGT6xRfPrjTKZLP3MbwksPaGY1tHtz5xt+f0foz3HBi4BsKGlk/Zez22m3X+YGIxzeADrdoDgTJd7MyFr15/BzqHRu6rIDmSjmbeVz0Wb/QF/dxoycOMGZGmJvd/IOb0ZB2W6zH1ueMeLiQYDneADFh+VQ+b8sn9v/byi4M9guHye8MB+guXfGHi2OUL7/XDYH++oxkwdD5gAGKS2x0KkCfHcHuXBKkhBKzV9XuL64vukGI1uC4MpnQQLTuz/xkBdwMCuGLdUtGQVgyqdNN+ohKOvysfehhwds43rIFtWUMEdIfXr0dAh9Q1aEOVZcbKcJiTDgFxkLIGue2llutmPmSrxA2XhaQR+7nqpk81j8s997+e2/MJjaHjzRr7MfCvs9iuKRwT1E3AHoowByLm9PwsQMbfzetmMZZkwZIFaAZi6IaCg+diXzXzX/pYlVVDwFqsObrl08wxVwpAhrkd15skGE6uuxFjVaewaI3zrsM/ctljDePWazhAf/DBDn+Pny6Ym6/0ngrsPDG5q1lIItDR9EyAVo3XjKIqZAxKHWHAaHZUI9ScyExtQzAlrwrYsX/6byaYo4aaXM/IWycuguy+DJCTTneoM5QRUd0tZGEAm9UE/A83keFaNWxKw9MHxbaxDPLPZcaL2irVKDCDgM7aRn/pwvue/slQ1jZ7jJXA1pDAa/NnFqZtuP23ebfrOJVvTsGQMvJkedF3ZMPguYFAnU7KrBupt0rjQoCAOdhxWYqD0tLJHuyKOBCtYSCmXk9pyLpelu+eMGo0n6t67BkR7thlZb3POkYz2YOLL9meGhWCCis8tcQ/8Mgjv3Jv59YYP9ujzYYDdBDiG6ceclGxe8NsVyA6lysfW+jKMYG5jv88E/zouYr5i8YHjT43lFLdcpD2v2ddPx2sl7YY0DVHA3/NAkAsBHX87OpckhaC6W1C8xW7z3Eg5xXjANSBocMGqGL7VjCzu77PXC/HrSUJO0/M7rgXOrxChHuNOX1s9PjjL7rnsQXbY1LYa1oJgATmzZvnHVe9ZG7e6fqi2gs9a8U0v0uxdNxcRcqV/y7N9yYzUKInKK3apwiOiwmfaTIYDxe5jOdHQRqvSRfEgZg8bQ5Z9iBsO1l0k+7x7xSgJ/ciGLjYUIUfgmBMgJpXg0MGTtcjqgzQ4+mxas+IxCQP+0ZUWPPdqyZ85qRDz5xbbpQR35CA/urZn/lQ67oV8704GisY+maY2inokoEjwFVMHjGWxY8mW6YgmAnIA5ncMwFfDmTjt8Fy3Smoi14muxENpChQpUQPRkkrAGBY56Vf5ZayYltZAe6coMs94IGlC3YuZIeBcCrSHZi+/L4GOeiu92Z+2u6fPO+38xc2ykSz9zE8JVC9acqsnLNpZsrkjjiKt4VsHRcAuhMbvfUsVq9PVt1Pb4rNNLVnsWCK6+bvWcebYF6vTdpPk2kP1K654Bj7UijGLY/T4uYM83tWipoCerQm8v00xDqjsXitqAxjZTbqp/tevvIi5tDSfcNznNJhOLzvIKP3L//r6WNbX33l7lytciCa3MVY0YFdjMHEt56Ma/nLQICNg88EYc2snozyFPCjxplxvpo3UpOmc6WewlAfpPEuiWKQGVwnVgrlx5L3kVgRSPQo8WuBH13Ucxf7tUMKG3wH5/H93/0cg8A4ML/zSWb60GGnNfSlx4wXlQnz+b+U9vjQZ86cO3djww1Oe0PDSgL9c3f5t6Kz7ltcKeZV4eQaoialTFMzgXogqjQQqFMwppOatmcuCFlgisebv9XzvePkpNc0FRH8TTAag81QDQcXGL1eOxWZSoXHdZCsh9oaRIPZaHaRDEZWpIN/ltumyssrpk/YOkbIh7HDys7Yr+13xbIfDqsBOUhnG5Khszh23jz5o7Pz5e6LwOxrjlFTIaWKpwa8KYaegKLEWsXaVfAZHeuDgDYduPR81DizXASpe1Ggn8xUbb4P1Aez0lxKSckGeJoCKNi2AHUIigOGzgGdZ6yB/9zngB5Lc7vQnMWWqUnqGlSJEzutgQ89LDXPHX/RN86ZPn06EHf7z0pgu0mg68bdz2hhq29wWOSq2u0U2BCAMQedf8ZoeApy5BYQ0LNAt575Hk7PyteuB8D1JGa2bwIzftZIKzmJL1rGDm14m3UUDQq6SnQSqFX36Vqb6RNXeTOCdac200pHuGNNdy1qXl4XqsR1eZM+/4HLF/9xuw2urXDhxgR0xtjiUz5xalPXurkuYz7dtjQLzDUQVyZxXQFNjkkYL03tzGpD/z05j0bMC/CmvxkloQ1ATuavPKcOYNN5Tlm2prxknYuarzyQz2/5HSoaOOdV+hnUTOZV4yDaPWRhDMVlgKGD71ya22U9AJp/Du0gO8eKcbApS9zW/i8X3v/0f26F8W6btBLYLAls/J99PtnqLPuj60RNAwN6BmDTnFG10pISshrrlkwfm8lamZOJl4CqcvpJzQKZhnmX1G9Pf0smuL4DWhbwq8VDkge66JnKSYYfnF7WZM8msKu1RgN3g2Dw60tWbvrXjQpzSZS7MMXXovyqDf4unzroisbZCx11y80a4MPl4NfOPO5dzeuX3+sFwc6itkKyF/nQQV1PLUuBdmaamLRGGSBtKtKqrQEBWV5AS71LnoBSiOu6BoTqrPzi5rW0z3r+OVVgUj4t2WLinwJ2Halod+5Dh7Rdz+MsnfH0QVea28V1KLBzUAdwh5Q15vY5YyaccMGfHrl3uIw128/GlcDK6z+473j22n2eU5nM89Bx1TQXA7EPVPJ7lkgQ9Ki/PQXclN1jexlbjZoLignSmYBO0uoUOBvm83qPkrLveouZ/B51ClUAxixqR0ziCrjlG3EZA6RJu9i2podkMPp65nZYswDQK6z01+WlDx3dSBHuDQ3oD3Z0FPd4/p5bc/39n9Ui3TPcP1nsWgVfyAGuKQHS7ERBz5wfqDhnto1tCrxVfmsxbsUZmfMnA7i1YzM2haG/6yZ+WT2PHIAEQL93Y0MWmsYmrycmLpjcIW1N5KLzW4M90L3E5K4BudrSUES7A6iDIhDkcgvzu77jU7bka72V1X6/LSXw2i8+Nn5q5cU/FdzyAbopXS6fOKmw6Ew9Zm2C+UCAXw+MzcWELjp0Nc9izvVWezXpjYsOBOAZC5Tuy07ibTA6PVkP5fomA9eSMtFJlHsWaKu1i5AQGvBGFQMB2kisaPlX6eaLHdbvtF3/x9qqCzo6HOrI2JZDa6tcq2FN7iCtJdMPOb/YveEnDmNuFrBqIE2B2/Cd4/hFqNWivzMAX80zkxErqEZrAQHvOmxfA2Qygel8S7g12cAgq1/KdC4D4KjiQFNBUKnQ0kN0Bs9Lx5DAFA7GPA89G9AVQzfYOTJ15T8vlv4QTj/kC7ZC3FaZ77bRzZTAnDlzcqeEV97UxLo+D4Ym7R/Gx/GSC7jKGEFzNAhtIN+5Cbj1VuZ6oI4dGygYjh6jLyDiFxPEMxYfdXnj2CT1DIkCAnRS2Es1ZzDqVLYQJS4DHZvpa8cy3wnLR7aebJvqRr3u+Bkf+MbSn2/mcNjhD29oQF94zvH7NK9c+ic3DKbVM7nrYE2CN41KbinwH4QtD+gXJ8MiNT8NYM8GdKMQTFZ7KWVCZ/5pti4mNA940+IIktrt+H0SkCI0XjiCAzps0oJpa5KhQw46N7tLk7tg6QkrV5uzQIQ795+PuuLC/3vm+zv8zLEdHDES6PzJtCua43Xf9RUtELeuAt4x0L3e3ugKSI0tWLMAFJEVG9f87HVA13wSphJBf68H+FkAr9JzMVU3CTPXuk7Kq/L1igAtXtpUBMxIdnWcAeZqfcbvTYA3rkeD5dSujiRSHtarIM6t7PF2OfLD33jx+UYbxA0N6PNnzSq8+/5f35Qr907nJWDl06NWpoHem5pjiuWrwUc5MgmmgxMy4kfMQa4pxyQADRNSs8zwJiDrwI8dSywBWt8NZSTLx87lQoPhSKoaN2lJhi5yPSWgY7U4vuMa5KH7orAMlHzFPdApQ+emdqEUcIbuuL3u+MnHnz//4fsabaLZ+xm+Enhr9juPGBUv/33OCUVgnPyngtlxXxZRaVpAsslgMfi93ooLJ9KT6HEY0EbRkmoUdKHSwBuR3dAKKOAL1UTV1aCnJ6bvhO3Wu7csk7u2zpkEiFpBDTO6WsuMY5I1CcmHXGuJiR3rc1AfOn8Pe6fL46pO6aGlhY8de9zld3QP31GZ3fOGBnS45cUnHXZmqWv99YzFvg56cuJlpVQSrc8EygQYxQQ0FYJ6gzhpR6A85cvJxNGjR+oozYlljCgUqUp1Wj58cq9J/9KV6XDCiL4azJzcK2rBEUS38+IyAtBFpbgazyWHQESoDgebstAa7pyhk9Q1EeUu2Hno5/6R32PXI8/91T3LG22i2fsZvhJ4/bqDdhkTvrQgz8p78boWEngBg12J4Ii5WeXdTQWAprJnxcRlSYq2m6UsCC0CS0ilY3O0Nk1Az1BCkItQHSJl1UMgTlkDk8UnxcxJP7V1j1gFca1Ms3h08xF/e5bZnUa8G3unQwnYsjP6Wx+46q0rh++IrN/zhgf0l889fq+WZW/+yQur70iqvCFkmaxdgm1GcFkmk88wuydcnWi9RpCqBvryg2l9w8FOFQpTuRCnJoO77rFqwqEyIdUJqhmrfhj7o1MzPPGZi/zz5E9syiIKy/CgOMdJNmVxPQ7igtkjoBOzO7BzaLvU8vM1jz47o8NprECVRlw4RtI9zZt3Vf6QFT/9VTHuOglc5aj4Ash6wMolw01AV1ScNq3b+F3mni6U+WcEnuN1s/zcpvVtoPVloAXfbMe0NugKf6JAIOib60/q+zosXRyHFEf0UHdZooWgPpBrFeTkdajvHPeOCGJ/U583+biDrlz0cCOO4YYH9KfnzMmNu+vGObn+3jPpQBfDR5ZDJaBKNUo6wDPfS9TVJgJlxuSCg7LtepHtapbUMesPco2kb2KUZ/bVtDQoU1fC0uEy3LwuJ5sCc56DLtPWwkABOt8HPVfgDD2pEmcUkyEbs9Qcp+qMGXfGRfc9fmsjTjR7T8NbAkt/PO3iltraH7tODCRduJQ4Q0/M7GoxRVe5ubry73Xkxk8I9to6Qear+buywmf4nE1Ap+TAuLx6KOq6xjWzwLqu/9tAdL08dkJwcO1NljY94DZFTCgLp9aAwdi5yqRhLOIm95hVnaYHu9v3P+HQSx9qyCqUDQ/oMDhem/6pY0qdq2914qh5IJDWfstkrwiIOtDRAZgCTDJD0ywctVJ9sUsflzZh1WPjm1PjHa+uR+0bDJ340hPfuQRm2PtcsnQR5Y613EOesiYAPcdLMnKGbpR+xaIywtyeX1jYdY8jz73tziXDe+m3vW9ECbx2zXsOaKkume+z2kSejk5A24xfU58R7HFCy9VWs3hLkOeAzX8QpajTMTJYuDqpK5G0Q3dXTC/pyX7igsQotV5eO1mFhPkh6W56feK90Gqxi/ZSa5YBvKk1kv6uBeEmo4emqqWI1kBgTkzualdHHqfjRv3e2EsO6lh+XSOOUXy6jXpv6r5evuj0sU2LX/6DV+3/GDW7Z7HVZODokeScmSKTr8d0CdMXA1hnxSYI1wVlox0z5kVn+/pUEgyaTAqzT8q0JX6gx6cj3DEFJCmWg6DO67dTs7sG6BEPhPPzBek/F4BOze6QqS6C4YT/PGpu/nX+9IvOmDFjRq3hB6S9wWEngef+87Tm0dE9t+Wi7qPAb26azznGI2CTV2Veh4lmmOHlV6m2MIdaCQkPNKRGFXH6E72mCbRDEfxg52gEwDhYW5vMdcgAcbX+ZZji02tTOhAO1y4aVS++w+ybJAcdGHoQ59/oa97j0wd//dmXhiKH4XjMiGDo8GAWf/bgS/JdG37E4ljLSaegrr0ng08DcwWCVI/VNVkK/IOBeEpzJaNI03th0BvBLDqwG5qt5rfX+8evSczq+FlNInKPatKonYxEzXXcOlXtnAaFZWSUO3zn+nkO6FAlTqSPpP3nqtyr44Rs9NhzZ/7fX28cjpPI9nlkSGDhD6bNLNXWXuuyyElAXczSBODVjs1igzbuY6esN1GkUWoaw5fzNkspN6XMZzUGwhk+eDO7ZihPCF0JQwH0zHUtg0hkkpEsYDe+0ywUhltBrceKpeu7qplFZTDwtuKOun75ftdd2Mh7RIwYQH/pjBP3bFr++j1eUNsdB0RdMEdWq4Fe4m+vB9hZAKtrrKYSUMdclTH7Um1nTB79GAnidbTiZMLo0e5CNsm5qPHCqxkIx6PclcldmNvB7A6ORc8X/nO+KQua2xHUsdSrDIYLfX+ZN23qERf94f6Xh7Lw2GOsBLaHBJ75/gH7jK4tmu/HlV3h+mgmN9l54hd3pI9dmNHpYpusBPJOKHun6VpkLeJviXZA5zv61JVvnSDuYACN94IypWCa1ee6FkMCvKot8kZfCwkB4W8BlMXVso4TyoueeaNKxBrmd5WyRiLcg9jv7C/ufNIhV7364PYYO9vqmiMG0OfNm+e9f+411+Z6uy9SGp4RwIYmZxxUCYtNtGpTO0wNQJyAZFjyCWKkmeLkHEgTNyei9llGnPNVBd+raxuTRTNp6f5/Takh7QggT0zuNO9c7K6mR7kjmEOEO6Spgf8cisqg/5xum4rvee45XKip+TfxBz9+xsWzZ1e21cC317ES2FwJPPhghz/5Lz/9WT7ceDbMOQR0rPqKc5qCq4p2R8CWgKwAXQXKyQZl0SVcPtBzngZlHc41QFewmL28m22po4y+1ZOPAFei+KOqorKDsEWx8AnXIwVrfZMViuJ0PUpkINdfQk7MvPeBardzt57b8vv1+YNOO6bjzr7Nfe7D6fgRA+jwUF6ZfsShhTUrf+eE4WjcAVCBd8qfTKrG4W/qNTtinIJ7ilEj2Bqqed2cUjKK0sBORvZmpMSpKkqkL5KLK196MqGoGUukmAkzu9wuVfqp+C5rsuwrsHOYvFBMBgAdAuMimXNPc8/xPYB54Lhld/z4L868/7HfDaeJY/s6MiXw7H/s+cnm6lu3O3GtDcLdkZ3TVLQUiIOoICJevuI6oZg8+Z7/ZjBd+tnwuqmHQK+Z9WR0pp1uxQQCAcU02K4+SVDrHlmo1DoyyHd0zczKwskCdSQbau0GeRmR8HAMBsSFsd/Tn5t46mHfXnJHo4/aEQXoz112WXPT8w//0u/rO7EuoJOgsoTJJwVkUuzenHwIlmrkoAFbaqiSrQutFOHUmCzGqBuQqVMTVaovxAtvmPHEpEiuj/clvqKmLZ2Jm8ycb8rCo9tFDXfwmYP/HNPVtOh2UiVOBcMVS48V3rnX8Rfc/Ic1jT7Z7P0Nfwk8MeuotubOv96aD3uPFncT8+IyQ8ktV8fIVVdbfA3btsZUiQIuDXK6XZpWlM1Y0TUzPD4Cug5txmNJ2Ll+UmYg7hDAnHbHNOVTRYEqCNp76b7T8tDl0soBHXZw9Fr/t6f4odOP7rinazNudVgeOqIAHZ7QSycc/unCutW3sjBsVZYiko+up3DpedsmmJupJVklWjUNdADw1Qb2AIBugruu4eqR+bTNZCLqIK4mglycqJtBRIsCK8eIdmlqlxHqPP88SsAcPjvAzn3d3M61ZaPkK0S2B44TeaPHXHqWpde3AAAgAElEQVTxw0/NGpazx3Z6RErgqat3O7FUXXWTGwdNIAAO1MQHjkIRAC7ZMDWty5MGW3yzQL2ewNMmd1KGVp6EvHzA6xr3gbg/GGBnga++Nuk6CL0PXJvMtVKtX8QgmY5opxtSSasiB3lHVLBkuc5ycfIXPvXtRQtGwmAdbEw1nAwevOrClil/efoWt6/nOHVzGFmaMq2LI+jEQjg0/evmcVmDU4ExGaBpIMejRBU7ahxLZ3uSSVLHUoD9EJMmsTToE5BYIAhD50Au/7jfHE3uJEBOAToUS3aQnUO6misj28V9JBXiGAPDPJjbo1z+NW+nqZ++5K77Xmu4gWZvqGElcN/3Dh81tvtvt/phz1EUvE0mbBq2TRZvfqbKujhX/J8Hi/H/6NogVodkARe/8ao3GII3wOpe1zpAqk+n1qYsxk0OosxZrExkLwl1LpWK2XtJrdXXZhVMWTGOr3XZe6ar1FgZEFfzRs2tTv38+UdfPDLic0YcoMP4e/G4w47JrV/zKwdYuhx0qYC4DCA3GbrObnXg1yeDDAKhKvJAEaHGUmiy8kyWrikJCQtPKSTGcfyetLQQYmKHcq78D4BdbMKS5JLL+u3yd/ieB8P5eeby6nBJqhoFdL7vOYOcUMZYW/sPv/LYM//iOE7WLTUsINgbG/4S+MuVu51YLK/8pROHzQJIxT0NBNL8d6UBJDLIAn7KWk1pKVjPMq8b3yXXSzzi4jv9qlw14NMQz9DfaxM0RUjMKnDJ4qlAPuuRZxCbNMGR3wxQSEaRFulLx01YQif3Rrkw9aTPfO+VZ4b/iBvaHYxIQH/wwgtbJrz811u8/j7F0hGszVc1WDJ86wib5qDVPm/OoE3GbubTSyaV7pfnBwP7lnM0axIl2rPB0klqHgd2bmaHjVYQzAWgY745KgAQ9c6BXka8Q3oamNt9DIZzhNlLyDMpLANADtHtoe+vzU2Zctylf3r48aENVXuUlcCOI4H5s45qa1/x5Fyv1n18ytxtZLQoANYQPfteUCEYUMOlWCubMa0Dmt6Q4Q5Qv2cpBUY/zcDdFOgaa9xQcui1NjJuln6Fyk2afJhkRJAqKCITMicK/HFXHv1fy7/DRhBhGJGADoPpueMOO8Zfs/oWJwrbEtBGABJ5oyo4jLBYAVAYAU7LpOrvsU31qk1CVOfRaCZmnDlPzXGeNcm1gW8ckAC7niZCAV9MEgHyYGLnpnUS5CYYurBf0IINCaCL7yEYjm+X6uVI7rnD3+Nf5LicnfNCD00tv5p0zPvPObNjbnnHWaZtT6wEhi6B+7++96GF/mW/caLahHqAasbZ8Na1g/VJK0zm9f5pqoGkwQnTrneuFoFPm06WIfVtvfswe4QgOxi403VQtZFhnRzsjrN857xto+iMKnTlNT9cbtn9Cyd+55mVQ3+iw//IEQvoj116aanp73+Z4/V2nYZISjXABLjRzJyka2GwmEoDk3uCIzgmGZrGvshktuDkc2QpKf7KJ7v0i/HIWTiBzjr9cWUCPtkpTikqWu1lqZAQIMd888RnLnZOg8h15Tun5RTlPuaCuQv/OC+JBVXhXOE7T4Dc5e+Z67GY/7ks8v2N+UmTTv7a/Y/eP/ynkL2DkSqBBzs6/KDnZ9/1yp2XAbJg6lhddjmQoDLANQF/Gk2rO7kzF/AB2hIrSnIWJxHS1M5/Iw0irZELk6FAUP82KhXi5OT+ZQsGxVe/U0FpNXKV1iPaIvUw1Bqt1dYQPRQbsDAWOrk1QdOU00/6r0X3jrSxOWIBHR70kycc+cHcyhW3O7XqNDFuBJMVWp4wM3PwViZnND1HQjPkQCl8zhTcheaIFdgM8ziRuPBbiS8cFz65MmJWfM/zXAmoq/eGaZ1OfATnJI0DU9CSVz74FciLmYH7mmPRGD0YTsgGGbrYXY3snIbBhI6bBL8BMweTO7y6LmOez5jncbO829L2m+aPf/Ksr1xzTf9Im3D2fhtLAndd8cHd/K5Xb2dh3/s4VBorqp41ko70Vla5OmbxAQk7irKe2TzBRa1KnTpcW4vS/n/VPB6nATB5jnUsg3iECeBZlsZ6oyIBdCPX3HCBIqCHsRvGxdHfiQ+edXUjl3itJ68RDehxHDtPHX7QN71NnVfFYeQKMJNmZwR18lkxc2XqIf5o1CIRzJVWieZuMYxNU1UCxrgYSBBXuzCR/RkpW69jthKWBSOi3SiZmLgMqBKTrv7GlRuZk67M7ZKdp/Y3p5Hs/L3Dzes8uh3YO5jjfZ/5Tc0bSlOmnvyNBx95oLGWdns3I1UCf7xk1885fauuj8OgDdPXlC+8XjAXLgYUVI3VWDd/66VjU7IeCNQJ8JuHaXXkM4L6iE6QXDJD+TCdAWqtI6ieaVEkN5IFRprVlBSQ4W4++U+QJ4eF4Dv3W+6sjX/32Wd995G1I3E8jmhAhwf+yGknT/Nfe+X3rK/3/WEY8KhuAPUU80YGLxEYgVMDR7JfuGmWT+oQU4OUGWsqhiAyc5jCiqUbarVQJbCSUxKFg61rr6SoDD9PmskT3zmp/iZLuvL7N2IHtGpvdLMVzsQFeHP/OLzKSHa+kxpn6R7frKVpzPhb9jzxc+ee2dFhfecjccVpwHueP2tmoful2/4j7lt/aRTHYndVsnUqzEVzw5BMlkqBkrzXgV3D1YQkmK55Q871WLlYb4w2UyZ7aUXk9W4FxOtGe/1iuGE8lq2lLki5wmk7QmL0UJY1QpR0JYWu1NpFAV2a2t3iK/GoaaecM/ulZxtwmA3plkY8oIOUHj78o6ezNSt/FlbKJQD1KIZM6WRWJuAtZIrVz2gpVVr3XOSOYpEDYZZXJnoC+nWfEJrhIa+bmt7rzOyUz45YAjAdT5niJUgLsJYuBbKnuXIzpMBcuiMkWKu8chLBjilp4lXkmgeS0YPZvdjStqx9t92n/8dDf3liSKPTHmQlMEwkcOu/fGRKZeWLvwqrvYcACPGwEQnqYu4L2EpedQ+1QEixhYvGmk02PEDEOoqKV5Mji0Iq/11gsqQmSCJMUCYpdvInXH6yQKOea8C0SFITunbFLNZPZJa4+6QMyf0Jv7m/npUmnH/RjW/ePkyGzFbppgV0xtijZ53V2v/8X28IN3WeHNSqLIYiKVDCFIK8uC9YTkb5agK6mIqJOR295jSYQ4C8NGGjz5288jaI3Qr966DtclCHKPKsclTSCZfFyFW/aIlXEmAiNlwR9dkx/UyLByDKi7b9KQF1CuLAxhUzl8dgVLvr+1HbpEnf+sk/Xrva5p1vlblsG93OEphz3l4frW1YPrdWrfAdHQHQPU7XRcfqRWpnMWQKnrpZHABfTnoVgGbu5YYzXyJ3inHrgfaUveN7yh3M7zTQyGibPgYTwCnAm1YKbFetZSag4+5p5Pbg2DB2+1nTuI6ePc/7UUdHB3CIEfvPArp89HcecdgB4ZuL5oW93bsDyAGYu54nCqQQIBfvE7aKJmyhfeuBZ6JWOoiYmNnl2xRrV4F1xDmO5SIVqAO4wwbL2Y8tZW5X10J2oFSNJOCPl2/V/edUgUm2PpUbtIApXZrWOQPnAXKM1eR7+I3nmhNAB3N8qa3t0Wn7vu9zP7jvvrdG7GyzN97wErjmlF1O7d246ie1oDYKFHAPwkeQqcu7V6sBUeApu1YEWrJWbsMn2DykQLk6kjZ95iZHyGLhSfU5vR+oqWSdQ+8xITvJ+gPV75JP+nqm1lLDqiFqsxPFiLsy3MBtGn3thDEHXjnj+sbeSW0ok8cCOpHSbw58z4Xhqrf+K65ViwDmngR06h8GJgt52TzKG/zNCO7gd5cR8oqZ0wyTRKlWVxSTSwC+pnPL2ZCeuMKn7kJEvAMR8VgSUjxG7rNCNoCLh1k4hpj/VZ12tYOaHgSHPnQe3CbZt9hUBUBdmtSlWb0Wx6ymwFyAPAbFefl8z+Q9djv7l397cd5QBqU9xkpguEpgzpzzcsvn3/m1no3rvhlFYRHAHEAdze+UDSvgVmCNKasSv3HTFfLKD6VUdoAVPItJa9ckSkKmQkH88uZlTLdAql1KYwy/t5k7Thm5WMeyrRkI6El5Vyfyi623tI3b8ytfv+nJ9cN1zGzJfltAJ9K86bTTmqt/ffi6oGvjGYDOwNK5P0oGtfANRaKI1QDQJajz3yRI4mDMekCZfifjQLGvsr4lI7fYpZxgSbCcAPWkdZOl60EliQVBmNYBqJMqcMKsrqej8apu4CcngC7M6gLAgZnXWCwYugR09K/DcdCf9mnje6a+f69HPM9dw2Kn23W9DY7vd7qut9b14nWuW1xfaCp0Fllp45h37N87c+bMqjXLb8lpbtvaUhKYNWtWIez8W6m3Vm6NgrA9KveODpx4TFiJRodhMKZWq7SHYbRT31uvf7ayYe1o14k5Q0dQR2DXAJ4GwBETNk5tXAOy2TOl+Trlp7XfdZ85YRdOYq7PMrOjApFav+gOb1lobhIKyrYHK+OqZeWIfHdVzhVyzeGPObFfbPn96J32mPmdW0ZW8ZiBxvKIBfR58+Z55aVLi729i5urQXlUGEejg7DS7q3ZdFDw8LNfjTq7Wug4BfBTgV4S3BC4zJruJrAri1mGv4lY0/icE4CeFKmQnnNVSU71SYI49UMpU7lRm52a0FV+PNGEE7O6AHTByJNodRG5Lr5HHzkycgro+Dtej9d3z+fZpH3fwVrHtLIwqjHfd/mfJ1a00HXcqut6fY7Luj3PW+s63ltuzl+c8/Iv54v5F8a1jH3liu9fv2lLLci2HSuBoUoA1ogl//jTxKC2ce8orLwzDMM93DjaLQzDiWEYjouiqC2KoqYwjApBGPm1WuCW+6qsr6/Mert6Wf/6tazo1Jgvai4xj7vOgK3DlqtCUc8Cdh3IhdFNGuMGDZjjgejGqp4ZFJfBzpO1RVoIiKAGbgPdivgqWtIzgGSkv1ybBNEQf1oGQAY756VcgTCEjAXcmuiwYkv745N22/+C1mMveNl56aWgo6OD17ca6f8aHtAffLDDX/hMd3u5Z+OkqFqeGsWVaSwOp0ZhuEvM4slOFI2L4mh0HMetYRgVa7Uw179wlRc8s8TxQoCo5J9g49JvTLYEpYCJYE6BlioGIHBeE45ouALI9T8eCEe+M/thfk7MViJ6VnxO8uSVH4uYwtD0lUSsy/QPmbJGzeYc0JV5HZh5wtC5+R0nIrdoyB3WHIdN2P0dbNd99maFQoG9sfQN1tvbw3K+y1pb86ytFTZxgXozwr2RLFrcAhG5rrvRz+WfbRk1+ns/nD3PVpUb6avVNrz/G2Z/aUpn56qLq+XeT0dRuEscRy0Y0oIgxGtWhCGrViO2euWG/5+994CTrCrTxt9zY8UO09NhenIggwgoiq4B/7qrrmndT3a/1b84GDCBDqgEdWkVUBcFA6iDIoJigNUVV5RFXVzJypIZMpNzx8o3nu/3vuece09V9wxJYLq6GvpXNdVVt+4995zzvOF5nxd2b98FU5NVqNd88HxUWuTQ5QJ0ZwBsU4Td1a/OgqfSVGnEiyidKntLQ/C4Z8zIfm9xEmbysvcExnvKxe8tR7+n0Pu0/UkntKnKGh3AFcFNAbpMV6pSt2SMJUcHwTwgQAew80XoGRreZbvZDSYYo6Ztbjcta4vBjI1uJruJuZmtdj6zq7v7kNJcI8m1JaCvXTuSi3dvPjT068fEQePFEY8P5HG0EIB3c4CMwEkBdpgHr1YCmJqoQWmqAVPlBlQmq+Bu3QX9foDabSmDXatFT0RTlPSpnNF6yHsmUFcgnSzcGcCcQB+t95a/6Z6/unGtQN3kjbeUnikSin6Orex1UUueEuCoJIQ887QMTYG5YrCr0Lp+LnicOtamZxxwHIcAm/qlMwa5rAMLF/TC8MJeWdaKvAAJ6Er6lsYzBsNk0Nvff9Vx7/q7d77oRSdilL/z0xmBZ30EfvD9D6+pju/8qlf3qI5MteukaFxCdo3J8/YaIdz1v4/D449shmrFBz9EkqkAH1w/PVmA3iwjUFcEOd0z15/v0TtPgFuw3JONW1kZsvtESqMR3rIwFuTPTCVv+FpzpF6a/E8PGmZi8gtPXaTt0LtO1ThlJFADdZU/VyF2fMRxRED3I4CKz8AuFKGvrwu6u3LgOKbYK4nEbMSmYdQNw5gwDGubaZqPmIZ9h+lm7+jJzrv7S9/+8cSzPnGe5y94enfteT7pvX39f1x6+rLRbVvPadQqfwcQz2MGwx9p3qZZpTgWMDQ+Vod779wC4xN1WoiUHw9DiKsVmFdvQLeUJEJAawVo5bE3kTy0xUPv19JVylOf5o2n640WnwJ7FW5X79cOPW0IWoFcicCIOvTUY9eNAnX+SY1nEnXQAF0y2inUruXKE4OmJbRGJ8YAItOA0GZg2wY4lgmFfAa653VBV1cOioUsZDKO5ChIPoAk71M4EsOT+DnXgXyxC/I98387MHTM21evXt0Ro9mH1147ndpVP/v0l8PG2Ke86iREYaDlcSUgyX0BwdUADr4XwPjucdi1dQfs2l2FsQkPxks+lCohNLwI8haHngxPQF3PpQutieawemuYPfHOWwlye/LcWwltM4C5hPyk/l3wc6fvc9O872RfU3ru4kgKjNUjmeQt6m6p553+ranpkwR3VH0jZwJ/YwAv5DBVR0AXZ+PaBiwY6oYDDlgMls3IMTNRjVKNZZqm4IwZZSfj/G9Xz/xzv/LNq9s60td2gH7dNSPvm9y+eW1lvGTwSPTkxrJywlV1tfRE/MHzAti2ZQK2by/B2HiNPPRqtQH1ug9BvQ69XggFGT5SnqgOzLq3qwsmt+a2dTBuWqyKBCezTlr/tWlhePW99Ki76OpyNPlVAmutKUvTecqT0XWmldBMUmOfyLamMq4RetwY26DOagwtYjBNBqaJeXEB3rZtil8XHxHMDbBMA9x8BrLdXWBYMuZhCLY+fta0GOXVbdsG23XBdTNguxkw7QyAYQNj7q/MzAHHnXzyyV47gUbnWvbdEfjFz886x4zrZ0LYgNCv028U+RBHIViWCcVikcpawyiGIAwhCHyIgxqAV4Io8CDwA6jXA6hUA5gqI7D7EHkBBI0AGo0QvEYEQSB+oxDbFXOII1E+ShGAxBsQY5SG4VufS2OgNc8+A/A37RtPYuibHJgmXk76YR3ECednIrxpLHcF8MoDV4JXiUcu8+Uk4yq9cy8UnnkQ4x7DIJ+1YF6XA4sW9cGChQNU8UPjphOK5aCJceNgOxb0DQ7//ODD3/Evxx13nDQLnsQgzLK3tB2g33TT194feWNr66UJlkdwsF0IvJDyWgjSCOCBH0IY4m8EPI5ISAZzYUEQQr1ch+qO3VAuVaFSj8BvBGDUI/C8EHw/ggYtwhjCABehWIi0GFUZG00sSfbQytoUcS5ZnJK8knjrqaqimELq3/pC1XPqSagtMZdJfrXJU9cNGBWyI09YknGo/E2EBKgUDn8lQAvAloI2WI4v/4aP+HryKz8n3ov5cAa2xcHCXwwxYu4QSUFIhDMpLAaWmwXL7UJiC4XjLcsBE5u2mBYw7MgG2OQFFymDCC/KzPzshUf947uOPfbYOS0aMcv2lll9uj+/auQzFtS/YECInbWBoXok7hVRQDGpQl5EmRyMo/MYqpUSbN20AUK/kRiquBpx7juOLUtNxZAEAe5BAfi+egxpT1J7DO4zvheBH2B+PoIA/+3HECLwS/BXew/l8dFhkYZAYgxozaGSG9FiJLT8U207zWitideI94uNJHEQdFlpzQ5J9qHk7/rnVLhAlt2ScJaM1Mk9Qu0VuF8w5NhYBmRcEzKOAa5j0LjjPmJkunFzSeWylUIf7kXoMNgWuJksFLp7Id/V/6uGt6ytHYO2A/QbbvjmOyxWvgIiz7ZZDBnHBNexwLEtMC2LmKaUl0EwDiOIg5DCZQ3Ph8DzIaw3wC+Vwa+jVY4LLaAFGAZh8ovAj5Z1iL8YpqdH8TwF+Zi+I444kWPwdSq3ICKN6OCG1qkKVuFraqUo2Vi1spJWqxLcEXxVZ6dkIeiLQoEzAjcuEAJsXBgpqNJruFi0BB6aIqQYh+V5UQheEIDne9RGlbq/Kc9ciu6YFi40izwWy7LBsi0AHkDolYDHvqjTx7EOQ2DMBNtxwbRtcJwsAffipfsRmIv8pCLT4f0RvxE36BeszHfXnPKNEzulbLMaI2fVyf/i3/91jcG9800uwBx4BIxjyyFCT3ICGOdQKU/Crp2bIZvNw9juXdBo1CHwPEqb2ZYNtoX7jw09vfNg0bKV0Dc4RGsRj4FpvzgOyVBAzz+OA/GIPSXoMYAwDCgFGEojAP+Nzge2N6b9C/exWOw75KViylA+p/WHf6OcvtTNkK8pI0CsUfE3RGksxyXjQKK2qP0WIU6xQ8mIgKHWrLituEeJKKhKH4gcAqUS5P4jnAZRCoyPGB4XbCZ1jIQNmBgNOhMeR1+IXqLjYYFlO2DabkKqRR6O2I9s6hthOxjpy4JlZ4BZLkTgXr5pU2Z1OzPi2w7Qb7zxomMNKP3KiLwCxAFAhAsmBIixmhpJIlgyIuRUyQo0sIQKgc0gApxqUZronOPklouGFo80BBDkpyanYGqqBF6jAT4aBAj8YUgLDReceD8+R48e+VyMwsm5bBZsJIoZpvh+Ex9NKe8qJrXqj46PipCjykDQsqfjJ/kuCdh4LMuiY2E4kI6NRoya5LZN3+ETUPvg+3jOIYF2o+GJ88fjkrEhQgg4Hjg+dBxcMGRBm+I1/A5JSKFFywyIogCqlSnwfQ+4PM7Y2Ci9t1DIQb1WoZyYmynA8hUH0KLUAV0sWuypLrxzBHRm5f9tzalfO21WIcI+crJXXvkO05voHfD9kBUHX79zLraUfDq34t9/NnKCyerfNXloMPTSCcAFmBN04XPgUJ6agEcfWUceO85928nD6OgocB5BV1eX5IkYkM0VoKenn+Z70hqZGGyyXwMBXau+hDxzzqFcLsHExAR4XoNy+rjPCGNAGBf4fcJLF+eITDdco13FAp0HGhVoeIs9T6xVEp1M0ndKAF71nVAgLo0C/B7iDUhYx/OmcxZ7py5VjcY6iXJJAEaDA9MS6PDgeaPzhPtNvd6ASrVGj4JnKAWzCOzFPkMgTVUwlnikvUyAttrX6G+475kiyoefARnp49TS2YQYLOBG9ivvec85n3w682G2fKbtAP1Pf/rWCyyjfB2LGoMMAZ3AXFjB6CLT5MfQGU1Q0S4VJ6rqA05ALj1Lkc9S9ZLNHX8QpGv1BjQaDQHYBITCOhZSqsIqJuCV1jEeO18owLx588BBb1WBuFR9I+14LXGVhPHR4kaFughz/h6UyxUCY7GQxRITZBDhcetd2tRr6u9kEUugTSxj3fKmc5GWtjC9JRNdZfdV/n6mJhKt/aDFZrBxw2PgeTXIZh2oV6sE4Oilo4eey3c1e+e0CQgwF6BuYp3KJ0455YKvzpZFta+cJ9ZRG5XrPmDEtY/UqjW2c3fpwsUv+ODFHVB/4jt01U+/8HbTqPzE5KGDHjr9kpyJAHJ8xPVcnhqH9Y8/DIYhgL6ntx927R4DyzRh0ZJlYGEaicBPGOyC09PasEk1SkobJunEMvwe5YWr3gvC6Faed7rfiH1H7msAkMvlCNAdG8FOGOJK1loAsnBukjC6bNQk9sGY9plSuQz1Wp06UQqGP6bR0BFCx0Fcm4oCKvC1bYsiFHillGIIRKQB90NyeiJxLFG+J/k42rlhuJzOj14TBohQyNRVMlWraSWHLQwkQQLGPhz4XAI6s4CzzMfe855zvvHEd3/2vqPtAP1//uf7iy1j9++NuLG/AHQMlylAT4FcALsAc7UwCOC1XLgiqCThKgo/iRCVAn0d8BNVNt0IUPWVKpek5boUQUQ1blFgnoi/tOSk9jzN5IJMrIG931axfsV7pteoNtNhVUMY9RFVBCOiZTIHpgG/OrYyCjCsuHXLeqhUJikMiekJzLPjfwsX7w/dvf0JoAvvnLbNJOSOWs2mnT/+Y6dc8OPZu8yenzP/xeWfOigcf/Saiucvz+Zc2L7hwY1x8eA3fmLkqnXPzxnNnm+96ieff4Vp1H5t8KALwdxAvUQCcxFqJ6mlOILtW9bD6KhoT4D7Ry5XgEq1Dvl8EZYsW0VAJMBZKTPqnRgFjArHV+/OmDoR9A71N4m6ev8INaIKaFWoPPl38lmxmQg41p9r94S8ZPFvEaATLHb1fdMUKzVHQL+zeopQbBHS0NfC8eq1NESfvq85bK9eV2CuPHkZ0pdRDkkGog2NAF2CeQrotg9G7p+PP/7z/zF7ZuFTP9O2A/Trr7+yYNsbrzai+msQ0JHQgqAuyG+tXroAc+GpK5BOc02pNZzmmajsogXUlYxqCvJycdIiFws2XWDNC1TPlz9ZQFfHSm+3Dugz39Jm4E7f0/p68hdFokvaOTZ730l9a5M33+zF46JFQN+5cxNUyhNkmSPBx3ZM4FEEg8MrYP7gYtpFRApvOqBHYJZMp+fNH//4l//01Kf33P7Ezy858b1TWx69eLQWGb1982DX+rtio7DkxDPO++P35vbIPPHV//jH5x7omOXfGbG/yCDvHEG9OeSOoe+Nj98P1coEzV0MKWNoG+dysWseDA8vEwxsafWTb5+QZvWWyorUnkozJ46CAl9NDlWBvP6oQDhxDtIXmgjzAvBbStM0BvsTj0zzO2YC+WZA1yN8CoxVqF85BGneXTkCqvxMRQinpyOUdy5pxZg/IHAXYI7yXQm5lmHI3R4HI/+G448f+fNTvcbZ9P62A/SREW4ce+z537WgdkIK6BLUFaAnofc03K576k2AnZBGBJAnIK9b3FQz2Ryeb/23vkDF8/T9iRWeGs/SiG6xpPWFl3LonmC+PZG3roE7HkkDcmmAN3viWs5N99r1OllxGEl44TGMje2g0CQCOobwsEQNOQXdvQOwaMkBwAxLsvNF7jzx0LFGjtmPWdm+15100tnrZ8NxR00AACAASURBVNPCer7PdYRz48Bvv+fCsU2PfWgqtmF4eCE8cs8N4BYXfOezX7vlI6jE93yf4778/Zdddm5f1in/xuT+0QrQVchdEOM4ePUKbFx/PwRY1obE1zAWjHbThO6efhgYWCgApmm9K2O/BdBpbcv13qRlrl7T/i69dg2zk8+q19SxxJYiXW8NyNPUXprj09N9e783aRSveXeZbvTTXqD2FKV+KclwIn+vgXnrv/W/yWS/SicqHoLumavnBOiUO09D7hE4Dwb2vNe9/12nbdmX590zPbe2A3QckD/96fw1Bq+fz2JfeugC0MlTT0LtIoeTkEp0sNY9cI0FKsBcgrfmeTeH2sV7dMBONI31hT0tlCYWeNMilS8kYTTtbrcuvr0uxhaQTis20wM2heE1YNfBWZ8sqQxl6yKWn0i+E4ggF4RIwvNgfGwH8EjU7RqmC8tXHQZuJk8gLloqqnC7yKMz5v6ub2jZP7z73Z+sPtPJPhc+f+WVZzmNqR1vAua9njVKfx9Vp4Yj04Hu7h7Y8Mh9wNzubbne4Wvi2L4uV9nv16tHRjpiPTNMDOQfROHdl5i8cbyphdxFM2URdp8Y2w5bNz9E+XJkhwNDAaUuInAVit1QKPYKw1yGrVv3CbFmZ+Lp6HtByjhX+8ie9wgZUG8y9vfiFGhNpWZaGzNl8FrMf2HzTw/rJZIcTSk4+WaVrku4OknNvFbGloC77r2nHn0K6M35cyLiNQG6CRGR4pxrcvmBdxx33Cn1dt4H2hLQ//jHrx9rQPVqI/aLjMs8OoXeJSEOc2GJl56C+jQPfCbvXJJakm5lkjgn/q3nyTQyXUtOXc+picXZDObN1rU4TvKj5cFmAvHkrVo+TBN/nDaXdSBvwnENkNWqbQJ0+Wb1mh66bwq5yW/E0KPnN2D7tvUQBh6V42A+fdnKw6DY3ZeCeROgY6ld7vOnfOLrZ7XzIvxrXtvFX//wy7J26ZfVXZv6M/k8Sfb2dHdDT08PlCpVeOC+eyD2qwCZoVErv+IfTv/cD2/8a35/Ox3rpz/87EeB1b9h8pCJPHpatobOwdbND8PY7i2QyQg16Vy+GwaHFgsCHKWq0ENs9cT35KGn4XYF2ILwqgGy/Le+7nW+jTQPkjqwpm2j6UPNdeTP6J7pehiJ465xayQwK+AXUT29o2SaG2/12EUEXZF8xXPdM1fMeqLry3A7keJa8+eAoJ45d/Xqcz79jK51Fny4LQH9uusuGXbt0WsN3jgsZborD13PowumasL6TjxzJMeJ+kvCfkmUIw89AXQBxIoJn7YjnSGUpofjNYu8yTqXqzgltaQEluYF3DyrpoN6iuQapu9xKrbmwGbywsUaVH+RZSsJUOPr6dZB/0qMG2nkyEh+qTQBY6PbSSQiDkOoNTxYsvQgmNc/TEeIuWCoqpK1GKyy6Xb/48c//m+/mwVraZ84xe9+59TX+RNbfrnhobtz84eWwuhEGbq7i8QQzuWKsGvHZmiUd8Lg4oNq+XnL3/bRT1zUGds93Lkrrvj8USwq/8bgwYAixSlQj0IfNjx2L1RKY5DNZmmG204OFi5aATaWYsocm1oZKuyuG/AKjIXKmeTZKPJsIgyj8uutIfcEvjWyW0t+fFpaLnUc1CWr/eaJJ+8M2rFqD1AfnhHQUyW7FKAFqJOchqpr17g4TWF4GXZPS/2aSXHU6koCvXg+HdAjsGox5N+xevXIb574Omf3O9oS0DFcNn/+5m+bvPr+BNApf56G3VMPvRnUdS+9KV+egH2aL28G81bvvCWUprz0phCbXJQJmz0l0yWMVD3sLtmnM025J5//Sj+dRsr2lEcX72324rXGEGI9JjuOGK+0Bl+FGtGS9v06jI3ugCAMwHVtEseoVOowuGAZDC9eKYFcAjpyiin87v4pW1z0tg9/+Iy2b6rw19pGLr3orKHy1KafbN/84KuxXW3EI0BDynUcyOWLZEjZlgtDiw+6oVBc9s/vPelzgqLd+Zk2AldeeVHBq2/+mckbb9SZ7jgz/UYVHn/kLvCpHDNDUTRUehsYHIb58xdIA7gZQKcx0PW0W4s3vjdmux6qFztIalMndLcZODZPJW+uDJEZo3saaoin03Pqeqhd30P0klgF3OLv04lxqceus+RTrZAUyEW5mvDU9XI1UbIWMeu+OO564wknfGZzu0/ztgR0vGn//d9ff6vBKz+GyMsxLmrRBdtdCi+oevQmD12A+95BvdUzb64hTWvXU3BW3nuaT5NhdC2EtkeGu1yseyo3eTpArnBYb8PUNBFajPGmcHrTilA5O0kWlDWmqDInRCjEWve9KtQqkyQggaITqPWOdbXlcg36BhbC4qUHyPpRRYrDRzMyrNyaNZ/42jfbfRHq14c58GqV5ZYtg8qxx448Lanbi84/fdWOrQ+eEQU7Vw8t7FESXmRE7doxyS1n4AcDC/b70kdPPf/hpzO2IyMjxtKl0DV/PvhvfvNI7ekcY7Z85vJLP/seBtW1Rhw4yHTH0jVsIFSvTsHjD98F6KkjoCOxs173qG/BwMAgFIrzEnEoBVgJ41RevDCNce2oR90bb6mMUfluBfyacZ8AvBrUFvKsRnujd9D3Tts4lGX+JCGhJdQulrqEdx3wVequRc9COdVJek5vUJMI7DSH3BMvnTYkEX5Pw+3CU0/D7UJCOmIW5s8vOP74c06dC0qTT/LuzZbll57n739/WR+D7b9gceOVTWF3rXSNJByVyIp6lACvas1x3jeXqUlPXJHoWkLwrYzWhAijAXNzzryV7d6SN3sWAP2Ja8/TcZz+XnFCahOhf8kQu+6dC1lLVMjzoFwaJUEcw3KoAQv+DYV4CNDnD8OS5QjouPCEIATJvTL3z7munrd/6EPnbJ19s+/pnfH3zl8zLzJHPx/H3ouDmN3sOv3f7x185bqnIwTzoRNe/dq8Vb966dKFOcG0FiI/W7dsr9YaubdedNn1f3iqZ8k5Zz/83knLGDTexcB7Q7Xqb6vUus489czvPi3D4Kl+//Px/h//eGR+0Kj+O4u9VwlxGcylS0B/5G5qxJLNuqRchnrrXqMGrmNCV3cf5Aq9SUhZKJ8JMRYhfypBSVm9mqedhulTMSu1zvSeEHr+XPfMdR7NHvPoiVHR8qQltZbCtDb6OphLo12P8aWEWc151/Lm03LomoeehOVnqFlP8uc6mMscuyLCKQ8dPXN8LQJ7PDLct5/w7i/8z/Mxf57r72xbQMeB/P3vz38vxNVvschzyEPHBSmZ7rKjQcp61z31RDhG6hor9SQVdpcgP1NOfSZAF4tQC8E3WduKBZvoPaR1okkoXkyLJsJbUo7yZKdMaoGnN11m2WdIj80M5E1nIYFcNLZB7WmhAIUa1ChLi2DegEa9Ag3PI6BGFS0EeCTHYdOJaq0Bff3DsHjp/sQQTupGwRoz3cIH1qz56i+e7NW1w/su/Mrq99nB2IWWbbobN63nmWx+Q7Z34FfdPQM32q49anHDj1jQXG6m+fAoLozlgGHI443rtx9Zn9r51aVLF+XUncf5+uijG2uZfN+p+x+w/A5uMQPl9/HHAhvwf/yRD/TccAwWRrHD4qjXMuHFFq+/1Wb8wFKpZu7euQN8a/55Kw991xlPx+iYLffssu9/5k08ql4KPJgvQu9YslaGDY/eQyF3rD3HcrVsrgdKU1NQq06B6zpQRMlVt0BRKfxBFTXSGUcZZZIoFcCeJLH01JvugctlpxPkmg1qtT/sjdGeevz6uD9hDl0CcRMfpxXQm5juKd9GpsiTlJ0IoStyW1qLPiPrXZW2ScBWQC+MARViV566yp3jvwWQk9wrMyHizs/y+f7V7c5uV/e0zQH9wr4oqv7IiGuvR113BHMEdaEeJ5ssSLY7iS1oXrrSMxekORlm14G+FdSb1ONmVn2SPBkBzjrpZQbmehKCF29OAV0zuXXr+8lujjPd8D2CtwqX0cEFLCivG3PijXqNJF2xHA2BBD1vvC7cpNATF6cumakGdj3KQaMupF8bXgD1RgCDC5bAgkUrEjDnYFUMK/+vRxzV/c2nG3J+smOxr7zvyivPz07tXPeWqLLzS0G1sixyirB543pKVfQPDsGKVasCBuDZthVZls1RtzoxrWS4VpRTIqDHEJBEcGiNj+3OWybDH7IGUbqzUvF5/8BAtbcnG2LLW+wTovoGiKY/4sgo7BHzCCbGx1hPb685unvUrtcq7oolS6FcrcPmrbvAAYy2h2OsuPSc7qGDL129emRyXxnTv+Z5XH/9iPX4o42PQVz/HIuDPMJFFDRg0/r7KJWE+uiubUMmW6BGILt2biPDNePaBOxIkrNQelX2PTAM1V8BX8fmItiNjVoaJnuDtuyTaFiSg0+2BJXyknethW/TpAwnu6CkkjLpvZ6+j7RwarTBbOLTzJiaS7LqaWpdV4trypdrapNJH/MnKlPTw+34XJHiJKgToGOZGuXOd3LuvmP16i/c8NecD/vysdoa0HHg/+u/vvZK4JUfschbTM1aFKirJgZ7AHQd3BPWtl573lquptWe6yVsqvREgblSeROvNzNb97aI0w282b5WeTjx6p4X4kyTcEYg1/Nf8kPodWMoET2PWrUE9XoVQuz/rAE4aUJLrwOvETcoZKurc8JrFU1jUEmLQbXmU4h96fKDSP4VX+PMGmdm7gu2u+Lb7d77XOSh+UDc2HmMVx0/zoqrb+QNr4u53VCn0G2dAFV06OOSTOjC/Pn9kM/l5dyRG3kyL5kQOBFVmdT5C+KK8JCkBLFpF6jMCj1zU7bSpYYe0mBLvSqREZ2amoChoQWADXa2btkMixYtoGMhqGNXsCUDWfBCv1GNnBu5VfxZbHf/7pBD+re2mzF26aUjmcivnxxH9TMZD7rRU9+1/XEY27WFNN6pmyN1EzMh8H3RPCWKiMmNfUocx4JcLkua6ojQGMESewF+BgEe2whnqEOYZbmAoK8z5JU8THPIXewKqfGPm4q42XsKu6t94Elzb5pAu7VXg7braDlyfSdKc+R7EZjRAV/lz1Vljfw3HVPlzPUcuiTBKVIcRfkQ0JkdcnC+kMsdfk47R49a9/W2B3TM+/32uq/+C4tq57PIG1CATi0RJUGONjQd2FvD71qNeZov1ljtSROXtPwkLUXR6sxnCL0Lolx6WxLPvYXR/lQYqtNu8l7u8jQTQC5gHJPAb0C1MkmyrdglDcVg8PxEu1QrqZ/H3CAOYSSjGUh4EwZL2kgBNzoEfCxN8xCwggj6BxfBguFl1M+Yg7XVsgunvfCo4s/aDQzU/UAQX7jQ7zd46UgIa68Na6XXlCZ3HzA+ujtbKHTD0uX7k8jO1q3bkq6AIXaqova8IYVs0dvDVrRNLGg5V3DMsdMtipzg1Mb7UMhysC2hJ47SpA1fdBm0sO+9Kt+VXrkKqzYLfijjDNdISD3A8QdTJrtHR2FebzccdMAKiGMPavVaUPXCxxsxu5HzzHUG9N625ZDi1pGnSe7b1zyhtWvX2pw/9m4eNs4xeDCIEZTtWx6FanmcyHA0zpGIVOG6omgWtTgNiR1iOxZkMy69D1cHNTLBrmBKL130gwTDsMF2suTxO06O1g0JpmhonnrrGuVNMdu1DaWZAf/0RnTG0lZp+SkDMAFxvXRNheJ14RgVdk/03dNGUAKwm712UdYmCXAyd646UAoQF146euWCEIdgbkWcuZfbduHUd75zblXItD2g40TDMrZ8fuM/Aq+fC5G/kkhy1OM4ZbyLgnMh6Si6mKX5c2EFC+RtBvQ9laqlIjNJTn1anWkzi1Xa2lJZSnpeiTndZHPrZd9aBfgTL9YZb3ZL2Aw17xuNKlTK49TrGb1zfUGLPKDYYJKOcgQ62IYVOyph60bclJD8IzwW2pAwnxUzAnM/jKF/YJjAnBk20oxKjp3/0JpPnP+TdmOi4tyr1+8eCr2po1hUfU3gVV7pVUr7lyYn8pVylUK0i5csh1X77U+h1/Xr18PExCT10cb9KoqwN73onkWd83DT4uj1ic5+YaQIVmL6Cv0EBHMMRsWQywBkXAHoDS8EP5Bgbqpwu25MYuermMLwGDGhzlxpkAUQhxwbuQ4AfiA6/+3cuRMWLxqGwcEBcG2DvgsYGg6BV/WCDZ4PNwbcuc6H7G2jh/TPenBHo2yov/FPcVz9JsRhH5avbd/2OFRLAtTRUMK9hVo24yN640kb5Yj0ADIUhsfWwwKP1J6i9hfR+RHZ9AY4bpYU5/KFXnDcjEyPpCs59cRTr7zV+9adgSdO080Q5WuN2ulgLpFcBdqbBaakBy9flHitCctoAjSaZ66k53QgT5+nIfZEs12WrIlQu9XgzP1eHOc/f8IJZ+5+4l2xvd4xJwCdwJJz9p//+fUXMV75AufeayEKTPLSCdRlJyUJ5jJpLnsLa2Au3emU+KYDd+tzXQFuuryjTpTTc11p+VqK5k0efOv8e+IVOuOMFWFYlKtUZDxOHvnkxC6YmhylsCH1bDeFJ65K+dTXKeY/AQ72OkYEAUb9nl03S0xeapEoJV0R5z0/otx5sasXVq46mMLv+DFmuL/snT/4zhNPbI8SKNz0Fy/mQ+CPvoTz2uuiRuVvGtWpVZXSVLZWrYFpudDfPwRLl62A4YULIZvNQblchu3bd8COHTuhVqtRiBY3MfS2ycuLBTeBvBFKaeDr2KpXtMPEHwHmUp5Ygrtrx5DPYvqDQ72B1QXoFWL6QwC6AmyaYzT/Q4rA4D+p570hq94whmIZ4NjCoAjwhgKDUqlERt/w8ALoKhYlKTIA2zYgl8X5A+AFgVdpBBvqPtzoc/O6CAqzGtwxp/7gutK34rDxftwrkBeyacODRABFQwyBXei9CwDH3DmWtyHXhMLwBnrz2NNbtTNNiWSJNHXiPIhKHFxX2PCl0DWP1pfIuaul3VyGNp0827wFPJVwexo+18BXHk7Pp8/kqSeiMQnoay2XEyq8at6i6st1t15d4AwkOCIaKjIczlfyzLdxsM+r1azvfeQjn6u0F1Q/uauZM4CuhuPqq782CFD7LI8bH+BRYFNLRC38nnrtaPEKj51eE1aBRL/UU0+9duVxNyvFqc5Gaalaa5laC7FlBqlH8d0tXvve7q9GjpF4Ld+ty0im14DnFsUhhdenJsegXqsSiCQ1nglYyP7LUvmOxCAoDOxCNluAbK4ImWwePK8OpakxAnQEbBUCRhKc74cwMLQQFi9ZJfueG2DZ+Y+dduY3Z3WfYjQYL7/8i/O82rYXsaj6xtArH9uoCBDHXtKOm4PBwQWweMkyyknnCwW6J1ibPzk5CRMTE1CpVgkgfc9PAR1z4ujhkYcuu9Ghh26gd45/w57RYkMXJZKiRA3BHo0p2+RQLAijrFKNqGEFQjSCOobeRTRTGAFia40IuPFYCOiWKVMnGDK2DAJqnF7ooSMw0T2OsCWuAYVCAbq7uiCTdQm40DAJfE+CO7K7DfBDHdyd68DsvumDHzx/22yLzHz3u6d9JPKqF8ZhQEbMpvUPweTkbhozBGscU9UxzHEQjHup4yOusXqtLDko4p4i6KMePKWyTNFbXHUzpF0I9R2w94GBHnuOSuLyBaEZL4iMWqi6ZV9IQu6J4f5kgEG8ORGVkSiRgrbyx1Pajvib9rr8N51dgsspeCdnkf5R2+bENRE/iD4rvHKqFsAoFUX/8LmojJGe+T0Azic2bjT+MDIyMmcbD805QMfp8etff6s3jicujcPGWzG/lTLe0WMXIXflpQsQl8AuC0xE+F3MGdEOMQ3HJ4x0BaqS/ZaWnChQ1VSkFONdArfehKGp1eEMohJ6TXjiZanwvlYjnhD7EhlaLX0gOQPIgkaNddw8UNEtCBCAPXqMQgRnEQoUaxXrak0KEwsWrwOmYRG4NBo1ItEJ9rQAB/xYre7TCC5fcRB09cwXYWEwA9sp/t9PnfH1nz+ZrWZfe8+ll16aCYK7D4wb5Tdxv/xGrzZ1WGlyvFCr1cF1cjA0vBCWLl0Ogwji+TydPnacw79XqxWoVGtQr9Wg3sBSPh8a9QYZU45jJh46pjGoBSdFO4QXjp4v5dYj9NABMAtSrwdgGA4wg0OjgXwHk47TXRAgXK5GENF0Rg8aQQe/I6LwbxAguGAYOBLSvBEeU4SQ8bsRNxDMKf+LqmhBJFMA6eaP954Y365LxL1CsQC2ZRP3olQuUVUEevj5HHruDOq+71fq/gN+ZF8b8Ny1sTF4+2zwrL71rdN7Q2/yB67N3kKZ7SiC0V3bYOuWxwBbqmKFBwI7/o3y6YYBhWIPrRNcW5jSwnI3jGyJvUa5vBgxQYDHeyo8+xQncWyxUiRLvdZz2bxkziPACWNMF2lJAZOO8KSWTQLHM5SxNkUD0tMVz/RIwZ6+qekURNRH/7D4t3o99cgpzYRpOwniKZiLTmokFQ3WFoD8u0444V/nRK353m7mk7vTT2o6zK43/fa35/1zFFYvj3zPRgtY9EqX+XMpGqM8csFGVew1/VH3yiWoEyinoD0jwMv3SN881WJOStn0vsi6AZCG9fV8fkKQkuSaVvBWHAB5WtPr3JPzQY9PeAO+3wDPa4DvIaD79Loo5dOkYNGzx/wuR746WtC4CYmcrmnZspECggkj8KmjNObQYhheuIysasypg5G5NVPofeeaNV96fLbMIGzRu3jxyFDQ2P0q7k283atOvbwyNTZULpUZspWHFiyC5ctXwoLhhVDIF2jDQ6Oo0fDIa63X6/SLOWjP9yHwAzKg0GgKcJOPYwm4IrpBY0zKe6JvPD5Hzxm95DAS5DYMjWMEhBjTBhoNIQn0IAh3YaFVHEOlpqJDAdVOC4Uy/C6TcvV4fNNAYwFD/SmgU4ifShGZJHSJ9IkiLKW9qkXoWAAShudtcDMZKOTzkM1lCeQajQZMTU2S0ZdxLMjnkWQXQ6XemKx4/BYvcq+2WP66VYfO37yvkiO/9qWTl0yUt/7aZP5huYwL2QxeG4PRXVthdNcWIsEJnglGQSxhJJMnH2vrCNMmYpzS6LMYu6RWm9YlkOGMUTCMfuVyeXBcFyxTpGRSb1566U1s8z20ZXqCXX9Pf1YVOvo63VPGr/l1GUVIwF+5/Cq60BxaFyCOBgoCuQ7o+FwwORWYY6idM/e8E04457TZFuV5Nva7OQvoV1999kdt0/8ahIGJVjWVqUkPVC9ZU8CZeMoS3NNctwB75R1PLyORuUm6ezrQi3+L4zQ/JiSZJ/Cw6XMyQrAn71xNmnQxTo+9ofnge3Vis9eqZfIc0s+J8yOPHBdTIrKDYWBRly5qz4UXSM0RAKBQ6CWg9xs18IMQwpjBvL4FBOjMtCNmOOuZ5f6C2blLTn2aEqTPxoLY2zHXrh3J8WDy8MiffEvYmHxDvTx+YGli3EVjpbdvAFas2h+WLlkK3T09NFZIFEQAU78I4uiFe55PRhJ64iiTi0AuCIYitI4/mIvF4U5JcamHjuOuAzp6z1hTXm/gfcOwLea4MaKCoVwDCjn07BE0xRRkEFJIP4oEoKMXjzlxNMYQ0KlffYTfYdBxBaDjOQkDAX8Q0ClML+OwCliUWIoCdvTY0WPFsHPGdSGXy4Gbccmpq1QqMDk5AXHkk9fuOlgB4QWTNX9DI7R/H7Ps1XZ24V/e976R8ef6Xu/t+zC98qWzV7/Kb0ycHnm1lzOIChgux2gEp5bN6IVXKN1gWlniR+D9Vh40ht7xRohqEezMppNeVVhaVb+kewZGSizLoSY7GHIXuXRJimwilaVM8b2OmxYZlLtCmtuTH2zi78yQfJ8O6Hppm85aV4IwEtVV05UkspCy2dVeowO7AHil1Y5nK0PtzPJinvmn97//nKv3pTnyfJ3LnAT0yy8/Lx94j/+7xfzXF/JZKGRzZFVTCAy99SYZ2JZ8uQbegkfU7JmrnFUSYtdD70kpmlY7mvxdLuoWtajEw1detMqla8I0eo1qAsStM0pbedMaOHAOQYAlalMUFkVvQhDhMD+qGNYizK5Am2rK6RdraG0qwcFxQ8++VqsSMCEgIID5IYdsvifu7Vuwi1mZPztO8beFvoHfL1p0zPp9vUYUS5XC8MGloVd+DfjlN/nVyWOqU7v7yuUys90cLFm6Avbb7wAYHBoi0EKQRs8bQRzD6BhCx+c0DgTiOM+wlEmCOMkPyzmmpUpaAV3tpaouHUPuYYj16eilCa+64SFQiLw35tCRt4aAmnNxnsZQ98RyRyY7AgkREqWHngC6iUCO9ezQBOgI3A4BuiizwpB7TF69TOEmtcTKy0w9dSrPQtlT0yKv3XEd0j/PZXME9n7gwfg4VlWUKCRfzKE8cADler1SbvA7/Nj9T+bOuz4MV923L+kTXHDBx3uCysTRXn3stYFfP5ZHwX6WyYrz+/qMvt5uSotUylMwuns3VMoVdLUJhNHbRoBSqT28ViGVrBobCeVFKv+U6pRimLGjm0OljchZsd0MGWHqJ6lGaQ2Zt9SSN8X4lbOcmvCJJoFizApTstnskLc9yd/r241QcpNTI0kbKG9cK0tTZWgyhSc+0wzsOrudqzp01YAFo3zg7GZG/o3vfe/nbn++QHRf+t45CehoYf/gkpPf1KiNf9aE6LAD9luZGRzoh8ATIVFSQGt4tAFT7pg2X7npqke9O5LKS+tgLyPzST5cAnBKjkvrz5Pac/2YwjGWuaYW4lzyujKok+B9U0nbjOCuWdnK+NBLTdKyPCV8oRstqnexbm2LMCtuRtVKiTxOBLBqrRpGYFSi2Nhp2rl7CoWeG9xs9w1OvvfhkZGL9+mGHlhqtmPH7QviYPIYCCpvCBvlVzbKo0tLkxOWL73x/fY/EJavWAHd3d20CSFgUyi9BcQ94iCgF46yuIKHQJEgaQjqm4G4HyKngcaQ7qHrgK48dPSiQwJ0IRLjBXjP8LOCsxBESH5DFTMxd71AeE/EcmeitE0YAwYZAGiwYTncngCdPHQ8OEqfkoeeAnoCTzhU0AAAIABJREFUKvKJ8tBTTx1BXQN2kkvFiggkVGZJUQ0ne6k0ReDO4wAKORtsC9n5NT5VC3bVQ+v60Mj+1rTn3WxZB2488cQTUe32ef/B/eSLXzxhflydPIDz4CjGwyNc2zy0WMwv6+ku9vR0dZmVqUmYHBsTxi6mVoIQUPEvmy9AsacPmGVRWkZI90oJ5WSvUeOs6TrIRasifHK7SDeVmfLgyb1RcCygmv6lIYHEVWWrTQNt8fc0kqDer5PoVD5e57ylzVv071QAroBeKksmgjLNDPek+QozOWf25hgyFxpW5purV480nveJsA+cwJwEdDXuV1551lBcnXrZQH/Pa5cuHT46n88sc0yjB7k9aCFj/rhRr8u8Z4MYyRgu9f2Acp/oaRHYSxYyeiyKOKZynulCE1ibhurFX8S+rnto4uyE5y+fyxNOwvP0Bs20VmH75Ms0QyBds+l001TqKBqR1NlrNbHyNRWBUIteNJYQCxpDxJjzxfGo1htQrjag4WGuNgRmZu8vFOb9pLt34DcvecnfPbB69ep9esFhl7ONG8cWsrhxFA/rr+VB+W/86uSqWmncrVarYDk5WLRkGex/wEEwPDwMrpshLwrz4vWGyInT/JDeOG7OBOTS06LUhCJQagtf3zwTA46L/DWGsUWtuSydJLES0b6XvPAIPXFRjCDSRenmiHMS84wC7EVaCPPtinktZgi+X6WMRD4WAZ7KrGJktSMAMzpv/A78txJFQUDH9zSdf6t1kgiKiHSNaE6CRoMINaN3rn4VuKOKHf4N193o2BhUK2XIOJg2sIDHHpSq9aDUiDd7oXNLbGavA7Pntmy2d/O+VPKIBuGjj/52HqvXlgVR/TDHhMNs2zmEMXiBxeLBjIPkwxiK+Tzkczko9vRCvthNBhLuKWp/wUcf55F8RKDHOYUkylq9LrUJNCNb8hdSToMKf2sBdblX6ADeZIxpN1SlU1rvsfLAUyBXloIwDxRDXzRTUYQ9FcnRy9Ra/paQ4tKJRPtNymqPYmaPMmaui5l9vQGZq7PdL7x/X4/yPZc4P6cBXQ001g0fffS8vu6cuSzrwEGuYxyUsc1VpslWmgwWcuDdwLkrNk0RLsWFpTZttfDwEdnFE5OTVIqEGzyWIPlkcSMhRpBiFJsTN86uri4oFIpEokHyS5qDTENpCuBFjbEQcUEvmNjn5PWhxKRgnYuyFxNM2nytJH+JrGZ8L54Peo14bhMY5qxW6Dvx+8XmiuchwqO48WJZGj7ijq6IXdVaFSqVGl2r5wXgNXwoVzwoVwLyApFdbVpOaDvuZCaTeSSTzd2RzeVuLha7H5w/v3fjq171psnnexEigG/YUJsXx1OroqD+Yggbx0BYOyJqlBc3KpNupVymEq95/YMk+rJ8+Qro6e2lcSY2egNTCwjikqHuYURH97CUN66qINJNL91AW92iNBXT7KGngC5Y7kJOVOTXRU25attLpW1YfBaJunVs9YnvpdJEeq+aV6quPQkKyFIrJGsJQKdSKmS5TwN0zKFjSFiWNrWKEyU7WGqUKiMwYXEj0YtqscUvzjtkgeMcRG8946IMqk1zFvPskxMTJNaCXjtGHLCXAIJ7NYDtXuSs44Z7S2y4twJ039/b2z32fHts6LW/+93vztVqE8ONaumwMKi/su5X/z4O6qsch0E2Y0JXwYG+3iJ0dxegWMiRNGwum4FsJkNjQE1cEMyUN06AH1J54+TkFJU4VipVMiaxARJ597KMUGgVmHSs+f39VGGBRpMYb5kuo1IwYRAIg1NEjkTZY0iGBO4tin+jyHpEfJUsfGWo4VxRkTrFq8GolOCKhOQ0qNlOoI/fKwMF0j8gwpvYu2Qaz3YD23anTNvdxAznbs6sWwzDuT1kvY++972nlZ9LoJwt39UB9D3cqbPOOstZuZL1OI6xwGLxcstkyw3giw0DFhrAh4DxeQZANwOehzh2OeMOxNyK45hhDhrBj1jMDY8Wm/4c82njExPkhWC4MZfPU+gRFxxuaNiRSW1u4t+iM5PyiCk/i8aCDOfiQkKyER6LGLDUzUkCuzQScPWQt0ciMCI3jo8iwivVl0jvW2zwuIkrUMBzcWyUrBT1zOVyCXbs2A67d+2Eqakp8L1GYrBg6DYIBdDEYCEBjrSpbScTOo4z4WTc9a5lP+Bm3AcybuaBjONsyHTNH+3ry5QOOeTV9b820KOxls9XsnHV663x6pDBo6VR3DiQxdELgTcOYGFjceRVur1qmdWqFSrrKvbMI9GXFStXweDAIDG1EVjwXuLmSUz1BjanwYiNRwx1ESYV0Rql062iMckiE2o+Wp2PFvKUm5siXwpAFx463gfaVGnjFfeGascluKumKjpniaLhsiIBQZ04EVyvb54pzCrIb+osRd5bAjqy3CnkLmRLUw9d+8BMu4nK62huoPLicE6LMLxQH1TAjvMfu5fhenAcl8AN34va9CLXXqaoQzHvgGMJ3ka5VodKI6p4kbE55O5jYLh3M8O+z7Cd9QCZ7bbdO97ff8hffX4hcJ9yyikZy5vonqqN9dQ8b3G94R0UBP5Bnhcc7HuNFb7v9Qe+72LDljgSKpXooSNfwHXx2oVBjWRBrOXv6umm/QCNH/wb8g0QkJFUiCWFOEcw8oPiTwiY+Ih7gdhjBGeD5mUguDCivl02hCHGPK5J1flN/A3HV6UH8f7QfSHgF+qEQnZYGf0ysqKcAAdTI4LVj84CrhN8rFWrMDY2Rg4O7lHkMMg0C6re2bYdmZbtm5bdMCy7bJr2hGnau5hlbzKZvZ5b1oOmaW+I4+ymQmHV+F97b5gtIP1UzrMD6E9ltAAASVKWNZkxDJY3jLArDL0uxqIuwzB6Wcx7gYVdccy7OEQFFkMeeJwHiHNxDC6HyOU8diHmdhiFNo+5hU4UNQMn9QT6IQkkrPziPF7AY/yMFnpvCdErHEBvCcO/uAEKj16Gz1Xfdi0fR96cLEFLQsGKva51lxPsddxUJEs5iyVIRTIeUJcaN4xyaQpGR3fB6OhumJwcpxApArwIN4tyK2RbY/gXDJtU0izHpbp127Yblm1PWaY5Ztn2Dtuyt5iWuc00jV22mxm1mTFumkaVm2bVMKxGJmMHJvJgwJHCEb6BmiaMRVaM4xRAHqy4yGLWFcXhAEA4ZAAbAvAXAeeLDB72Q+wXeVB3Qq9KDHwcMyQrdfXMg8VLlsKyZcthaGhICL+ggIryxmWpGZWbYVhdeeMYUk84FqKsb1oIUzbM2HM9sEBeAaTiAE2ALnsF4OvC4EKxEdGERSm+0WdbUjQqZaO8LsEebp7w+gagy5AKsMXa5+mAjl+DHjoZFk1hUnECeyiW0i5f89ZkrpQ8MzIg0lB8CvIC4JXRSyI5lQpMTIxTTtoyGHnuGJrHsDyGo6sNH5vchI3IKEfcHo0Z2wrgbOWGsZPHbDsznZ0Gh8mYxRUAq8y55TEWh4yZQpjCA4isiHFuWr4fGDwIc2Ho5cIwzvtx1O3XwwE/QKAOB30/XOSHwaIoiOYFvt8TBEEu8H0WBB5E1MQoABSwEtESLA3ERkYSxIn5n4d8oQi5PNbtO7RucF4ihwd/1LVTUx0VQZMpDHH/hfFHoW56pB1AK4eT97yJPyMsd4w4qlI5TK0oN1qlRlT4Hl+ndI1hxIzhemQhQ8EDxiIGLGaMoS0ccogDHjOfA/cZGF7EeYNzVrNMowKGWWLMKAEzpkzDGAewxrlhjTFsysTYuGlmpur1rsr27dsbc1kc5ilCUtPbO4D+TEbvCT6L1vtVV4ExseJiY/Euz4gi14xjy4xjwwyCyAComWEYG1HEDdfltNXW675pYa0QBGZ9csdbverUcUEYDMdxnOMc3DiObCSQcx6bPOYM1yB6VfWGD1u37oDBwUFZA9u6u7fw5XRinXYdKUs/JeWJkJvYOKj8KJMhUEdvQoXycBPBuvVyeYo22onxUWy9CRVizteT0JsSpkGAR1EaZMgz8h4wHGiDIXtFM8OIDMMIDMMMDdP0xXMWomuDzqnYXCgYiQ1CEXZsg3GHQ2ybnFsMIgulfbFZBg99Ko3CMiKMluCYZXMFmD8wAAsXLYaFCxdB//z5FCnBI1J0JWGpi/w4eT3kEUlvHD1yrRpiT1NBAJ6G8i0iH0kYUj4RPAuhyqZC34mHLiFfthwQgK44Q633UOzpwriTuXelHT7juWphc3w/vlfk30VNuipbQ48RfxpIiiOavCY72pSYVdeswbtG+0jPIR0bBR6tXrsCdvUo5iBGorCWPgbkOGCKC8EdS8KQjY9lcFnUlefI8fBQWx4afgiNAGv9OSAFIIyx1TsLYg4+ZwyBiJR2hc4SRjQ44zE3Y86NOIrdKIrsIIzs0A8tzwssH9NNmFKTvyjvimFmPAfRwU4YLgS45IWjUYLCMAXqlV4odEE2m6ccMR4DQ+k41zB0jmMhohSuAHEJ2mQwzTSO6v4lvIW0DWnzlEu3fFzWExNjROzEKADG1GhdmUSsQJWI0GCAJ+MzZtQM0xp3nNx/ZQr9vwYLGgwbyhk85NxENkdgmm4YmBA6cdb3bSPsMsOg0TDCYtEOJyby4fbtH4hGRticVXF7FqGm2Yl4Lr6o8x1PfQQwXHzwIugpeVPzIAqLYRwXYx4X4zAs8jjs4nFcjGJW5BC+rlGtvGzn7jHo6p4XZjPug6gtwlmcg5hnOHBcrQ4aBMC5xYFbnJMBwVKytVjo5AFK4hWBgQb8FPWV+S8M06HHlMHyoxzm/3JE8MF/Y2kSegq4MaGACIayK5USgT2qo6EXj/k/lJgVaQMUrgmFupYU2xCypCIUa9oYjsXSOLmxoafJOJ28yv2JRhjILxCAS3Xd0hCxbAsyGWxyUYSBgUFYuGgRGT7IX3BshwA3pOYyotxMpDQEiFO5GQG5Yh6LMj5VrdBKGBJ3WQWtZ7rn0g/HmvOIBEd4FEUNxpjvZrJZ27IdhAHMXQtyGqZJ4oBzHohbIdTi9GqJVoITGQUIRHGE973ZghdeFn4fVaGnO0Ez8NJ9FrICeCzsqW45julgcxYF6JQOCIMo8P1qHIeGYRhZ07JMMtSk8ImAa01GVA7PzJ6EZgSQQYGNfbAMT6SQKPerQvQyTE8594yccwyrDTwolXB+TVFqhOrsbSyXw1+TfgVRCyMckSCdoQGXEF1FSiok4JeVCZL/Qsp8OE88JIF6gICOCnuieY5AWsVfwRQVnlcmkyPPu6urG7I5TK1lZVVEANVqjSINeJ44x0R43JKphjTVlijAaWMn8tkqIpJiJL4m34/3FzsrofxlAMA8zgGJqXUOrI4fDsP4wFJpMttdRNnm3MPMMH/JOIwzg5fAMKdMxsox2BWTGRULPWvDmJwMFo2NjIykQhVPfVvrfOJZHIGOh/4sDu5zdehLvvWpAxpe5f/4QbjAD6z1br54Va9lVGt+I8MZuDH3syzmuZj7RR7xfMTDAo+gCCwuxlHcAzzuBgaDwPnBURjuHwSRE1JYXgG69DE1R1NlfwX5ToZE0XOXAI/5fLT6Mf9JUpjUsELUQ1N/dQ/z0WJDQ3DHvDyxd2tVCaSeDGUrhToJDZgGkExapWOti5cg+xyjBl1dRSgWu6BYLFIkAQlH6NWhx6NIQGhIqJA6hjhV7lEAuPLGRX0wscZ1iV55c5sBvQXIk/ESr8dxiCp8PAi8UhiGj4RhfEfM2V0xMx+3mDlV7On/W9fhZ0Icuoxx9JAeDWLjmjiOb4tiGIvRigGRq4Q9bqlozKAdEL0kCr3PAZguup34/TRePPKY6ZxlW/ZtsQGmpY4nDysf0q8g4wgrgKNixjYPc1zjraYBh0Ux2JiTD2Lr0tLExCVR7Dtx5C8Hzg83GD/SdqwDHMed7zoZZqGBp9VLK5tn5pR78yRTXjuFliWYI1FMkbFIDCfJw6PULQIp8j1smeuXPBZppKncciK7mtT+p13RkAORVCmEoougYJgLkBeCOiZ1P8tkkbuSI68bwZv4JuhVy8ZGaDrgZ3BuIYGtir9VMcdJFZA65wnDFT1yxX8RTHGtnrsFzCl8b3C0ojYwZt4HBtvBDGPSAGOKgVHiJpQY8BIwq24wowKmUzUNXoPIrluG7cfcMGrcf71jhEeZZlwDZv/nmk9956bnas/qfM+zMwIdQH92xnXWHfX229fad9752GBYmnhto1F/T+A1jkFgV41Vkm02CePqYWRRqqK8KFcSXxDMEdgRSHGTxddVL3VkxRJxjzxx3WsVgK+afqjnSWmfBHT8nJLOTEOyqtZZknnkXRCEsFhWJwiyIhEVJXlIeeFi05aVA1L4RZUWtjiz00oKm4CdrB3ZMCWmkC8PfG8ijKJ74pj9AQznT7aVXwfFo8b1XOGFF57bF1Ye/nK9tOsQA+Bayyn+pAwHPfp08olfHHnn30Ze5T9ibmDel04fvX4GUc2yc/9wxtk/u+4pT1LO2dmfOX7YYpNvgdh/a7bYVyt0Lz/jvR8++yF1LEwznX76cV28um0/FoevZhC9zrasIzKZzHw3k2OodKZIfMlnmoiCaapdpH/0kLwsiZKqhckckHLDIs+rSuQQ3EXeXXn4yJ4WaocYiRIVJ6ryJBH8oUoWIberFBCVuAmJKCGbm6JI8rkUW8IxxpSMIE2K6A4aiWgY4iOVuQahkEnGtSLZ3ERQUxUlxPxO4+mt/AacUgjkBuORaVn3W27m8my2+EvIHLrlpJNO8jvSp095RrfdBzqA3na39Jlf0I/Xjswv17a9za9X39fwvSODILJFHlfiWNIkRk0fbdOV3jMRnJAFK0uSENwx96nYsuSRkGoYAr1gzQoilgy7KynLJqUpcW2KLK5y0ynYi1pvVconNmwhrYqCN7ihItFI1IqLUKvQ2BZRAGr3Kst29jaKewqoK48KVQeReY2NxcIwvMeP4DrTyPwuzPbd/+UvXzW1t2Off/6abKk04QIsKz0dIFfHPv8L73q916j+IoohK1qdCilX0+B1yym+/VMjP7r2mcyU8z7x/+dhcBA++cmvVPd2nLPO+nChPrbuQB7UX20Y4esc2zrSdbN92WyOITGSyuwUcUMDs+nHnM4JSYCWQFyU6zUrp2HKQLSblTNHEbvkXMP2pcKoVMqHYn4JnoBMXVDqhioKMBQfibJR5cHjc1GuiixzVANM55PinqTcANkyVZajUZmqqOdTp9eU7tZz5dS9zeCRZZjrmO1cls31XPWx09Zu7oD4M5nF7ffZDqC33z39q13RpRd9csjzSm/zvcoJgecdEYSRhR67ahClM7qTL02ihDK/JxtIKG9aMZnJQ9fC9QTokvkrQqqpdGjCtFXbMjm/WvtXqYGOzH3MOSOIi803lVhVoE3A3lJipsvrzrQgphPbWocYTwhz3UiQqgWe13g8io3fM5b5T17suf3cc3+BLN7mkMZf7S5NP9AZZ3ykL8d2nGYb0SeCEIg4iYYOMqyBh7zcgK9E1vC/ffWrF48+i6cx7dBnffgdhbK/7dCY195imfC3Gdc9uFAoZN1MTvT3Tn5UQifB4RnwXWXn9T+lRLAkXE3euKjqUGx/ithoio+UDpHWqgJxxVEgMKfPYrmgMhhFHwN1HHFcZWwiv0NEnRCwVeSK6skVG11Knu5p7FW0R6SWpEdumg+YVuZHZlffT0899cJNz+V8ei7nSOe7ntkIdAD9mY3fnPj0D9eeuaBWG32bX6+8Jwh8BHYbCc4C2GfGqelksRTgVQ6cxCmkV94K4nqTDwHoItyqS12qmm3afJMNW+lfC6GMJuDXjYAZrJGUXLY3UptypgR7HRv7BEGD+15jNAjCW2Kwr7ayvde/4OjMpuOOuwpVhJ6zn5GREas2dfc7a7XSB1lYP8KEwG14AZVFYbQElQ+x370fuz6zCndm8t0X/d0b3/vj57q+F8Pyn/zk2/vDyW2vNMF/k20bx2az2cXZXIFh/plqopu89gQtU7rhNIe9pWwj2dlE6oOAWmsdrIiNCtiTf5PxI8FflgvqgK0Dv6QNinIxSYhTddtCJU1432It7GGrncF2UaQ99MgNZq4z7cwVTrbnZx8//dsbO0D+nC2nWflFHUCflbft+Tlp9NiDYPLNXr36zjDwXxyGUY6AXWsoM+3M0miiQkLdmU+fSwsgCTM2dWOiHZHemxgKEpATP03XvZdgkAZa9zBeOm6r53vRwE6aVcSoFIgs53rd8/x1MTN+Y7Lsr+2+Vfc9nzr12Ke7Orbl1+WJnS/bvWsHCZh4Xi3RS0ci19h4iULGhWIX9A4svnlwyYv+fs2akcnnZ0YBoBFS2fHHA6Og9Dpg/C25jH1kLpfrwlahWNkg+Ohp3brgJuDZKlNS28ISI6D5atQ8SOr01ee13gmp957KLutGAH1jYkSouSh0x9OJLZ7PdBpNZm/LxEyOgAx1Ii8ClmuuM5zsD1232AmtP1+TcxZ+bwfQZ+FNe75P+Ypvnd5b9iaODYPKu0Pfe1UURj0JsCc7l9hwZ5xgrSC/lwtSZc7TPf7pH9KdstQE0PZb9ZEnCH7rzpQiKXGegHjkBf7mOOLXx+Bcnc3Ov+Ws836xe1/wnNDzveSiNe8qTW7/WGl816G+33BRRYyIYZKjgKVSzDD9vv4F6wq9Q+d/8OQLf7QvnDvemtNP/5fecHTDETF4b7MsDMk7yzKZnOtmskJbQat5bw6wNNf6px6xnIEa5yPNpzfx7ZrKM4WmvrAQBair2YSh9WbQVuCtZrs6fiuot045SsAk60Ao/xkGqxmWebtlZa8wCl3XrFnz7W37yr15vveczvc/uRHoAPqTG6fOu2YYgSsvOqswHuw4MvJq/xiH/pvCKFgakxCHLkrTiqJqyokdLQXqPaGscJ2nTdRERnXmWzP9/S3v28PXiXCncNNRIETkxeux7/s7oyj+Mzes35pG8Y+LD17y+IknXrxPdPvSrwxB/cILP7usvPOBfy9N7joS2dbIH6BqAqxvt2wodA/cMW/hoceddNIXHt8XAQO99qD854VeafwlUdR4veOar8667uJMNmdhqRgyzJNoSeISN1uPFO7WyHAp4KoPCBKdzqJPwTmdv02euR7m1wii6oi6kTGT4dBsKApRB4OhiWBsNyzzetspXAW5vhtOOeWCfar/e2fzmz0j0AH02XOv9tkzxe5S5W03rfKDiVeHof/WOApeGsdxD1boqHD8E4UhNb9nutY5ujOJR9M6ZZVoyfRs/kyTW4vYauMpcvQiF48SYh6y1CPf93dHUXwHMPN3zC78cf6SQx865ZQL6vvsjZAndumlF/TUx+/7rVctvbTWQCY/epaiP73rWuBkird2ZZa9YfXzGGp/smO49gMfsDfYjy33g+orAby/tU3jJY7jDrtu1kLhFgR3wXZvPqJuNiYmZQsgt55DE6DrIfYZPjdNjlmzW6fNRDl3pQlB3jhjrGIY5r2G5VxjWdlrFu63dN1xx31OaL12fjoj8DRHoAPoT3PgOh+beQQuueRTRb9UekHsV14Thf7/F8fRCziPeoBLmrcKY+qe1QzOc+uGrABf7K1p8ltlM1uEbZvAWte1bsrFkzKeVGzDphK+5wW+vzWO+Z3ArOvB6rpxvjvw6Ce/8sO9lmbta3Phoov+bYjVH/qNXy8fQYAeoWhKRHKyCOhWpnCXXVz2ho985HM79rVz39v5fOMbJ7lbHnxghR9MHWlAfKxpwN84tr3EzbhZFBRCURfkCShPuDVv3QrY+ne1euf69JzueTeX2rV6+uqzqZGaiCFVmWE8zEzrj4ad/a+iO/C/Hzj1K2P7YpRkNs2LzrmmI9AB9M5seNZGYO3a07rj2uihQVA/FqLwpXEYvoDzeBBlaEV+snn6zVgG1wr2+i49A4GthW+UwL+UqUuU6gQ73Q+DMByNwvDhCNjtnJs3OWbX3QP7rdpy8snf9J61gXmWDvzpT793aaW087g4DF/RmzePNaFRqNd9sGyX6v+RyOc1qhCxbLXqO39gzLqx0NPz0/PP/+nmZ+mUnrXDYli+Pn77cFifOISx4CWGGb/EtsxDbNsecGzHxRp3lKAV7WIltLbKGJNd2EyuawJvicyJx93y+ekXp2ZfAuAovTrGmPkgM+0bbcu5AfLz7pqc7N39TDQGnrVB7Rx41o9AB9Bn/S2cHRdw5ZXnZyc2PbjUD7xD4tg7ivPwhTyO9wOI5wPnBRQya3KtZhIoT/uNNF20PokFmUnVCAslMJRcjeMoiKOoHMcx5sIfjTncy5l9r2m5D+TtpRtO+9La0mz3lC44732f9qvjZ0+OjwKPfQi9El071vij/C2OxcTEFDQCFO/JgJstwPyhpWd+9vNXfHF2zKI9nyUK3YzzycXglQ/kEBzGGD/MNtgqw2TDpml1G4blGobBSOmNvPi0rGyP3rj2h2mgruWQxFSljmMVAeDGJoNZd4Jt/69tuvdCLr/+pJO+UZ7t82u2z5G5cP4dQJ8Ld3kfu0Ykbl188eeyQXl3P/D6cBz6K+Io2B+AL4Y4XhDzcJAx1sV5nGeAbWfBYQCW6g0jerEK5MasN4/pJ4jj2MPfMIoqPI5H45jvCmO+A7ix2bTsxyJubLTt/DbIdY2OjPwAG1W0zQ+O6RXf+/i3co7/Qa9WhjhmcPv/3kF69ke96EXw2GOPkZgK6ohPTU5CoZCDnnkDkOtZ+J0TT/7Wh9sNbNau/YC9YcNEj+WVhnkULo55tJLzeIVlsiGD8UHGjD7DMIuGwbLMMBDsbcYM7NxH7WuUHjFjjCraACBCWXaGTU6AYdeXScaMUWDGDoMZW8GwHzNt6yHOc1u6jOLuEz715Uq7jWnbLJY2vpAOoLfxzZ1tl4bd5bq6utx8vDUfm9VC3YvyFvPyPGRFZrJcFIcm5+AwHtucQYQdyIDzIIoiP4x4lQGv8NCqxoZb7bK7y2N8HvZVDubCxrp27Vo7bzzwo5zdOA57b2M73Ztvvg0WDC+Eo1/yUrjxhhtIohRbcaJFslW7AAAgAElEQVS+eCGfhWJ3D9iFgauMzJHvPPHEE/c5xv6zMX9xnCYnb8vUanGeedUChF7OsM0842bRdgyXGcxmjNnY8JSZLDS4EWAPGjANz4yMCmdmhRt2xcxbZdftq/b2Huw918I8z8a4dI7ZHiPQAfT2uI+dq5jjI7B27dpcwb7/l3kzeB2yqcuVGtxy659h0aIl5KHfdONN1CAk47qkM5/PZaHQ1Q1uof93LLvwbSeeOIJeZ+enMwKdEZjFI9AB9Fl88zqn3hkBNQKXXXZunx1uv7Zghy9CHfzxiRLcdttfYMnSZXDEEUfBTTffRA1EsL0t9gzHR1SLc4v9t2d7V7z++OPPHOuMZmcEOiMwu0egA+iz+/51zr4zAjQCP/n+2YsBdvwhb0X7YQev0fEJuP32O2HpshVw2AteADfffAt1mcvlcxD6HvWqLxSL4BTnP+wUl7/2hBM+M+uY7p1b3xmBzgg0j0AH0DszojMCbTACP/ju6UdljfJvcm48gBSuXbvH4a6774Xly1fAAQccBLf9+Tao1+pQLBaoZWw240I+XwAr27ODmwNv+Mia8+5qg2HoXEJnBOb0CHQAfU7f/s7Fz/YRuP76EevWW7ceAcH4vw71un8/vzvHqpUK1L0I7rjrXliyZBkcdtjhsG7dOmoba1km7Ni2BQwjJhnY2CzEAc9e4xT7P3/44W++s0Pwmu0zonP+c3kEOoA+l+9+59pn9Qicc84HD+X+xEmM1f/eZd5CCCoQelUwIIYVK1ZCpVqDWr1BpWvYi9s0DKhUKvDYo49S+VoEFmQLfWA4BYiN3GbDyl+Tz3ZfNHLuD++b1QPTOfnOCMzREegA+hy98Z3Lnt0jcOmlIz07N93/U8Yrf5fLGGAbEZQmR6FWnoJc1oWDDjoQchkbtmzZCPV6DeIIe8Mz4MyCnbvGoVL1IAYTsvkuyOS6IOQmeFhlbRb+q3fw8P97xhlfmpjdI9Q5+84IzL0R6AD63LvnnStugxG45JJPvSgobb12+cKevsrkLti2dRM0GnUwGQPHdSCbcyCXdcDAjl7onZsmSe2iFOxUqQblSh0wNI9tb0XbLxdClgU3PzDWt3D/N3z841//SxsMU+cSOiMwp0agA+hz6nZ3LrZdRuCKy894ox2Xfr5ycX+mPLkbNmx4DMIghKHBhVD3Q3jkscegVCpDb08v9PR0Q1dXF8zrm59IwD7yyCNwz51/JkE0w7TBdnOQK8yD7vmLPLc49H8+9NHzf90uY9W5js4IzJUR6AD6XLnTnetsqxH4yWWf/gcLpn6aNUMn69pgmBZ525VKDW6+5VbYtGkLrFy5Cl75qldBLpeDbdu2wdat26Cvbz79+6677oSJ8XHo6ipAPp+n31yhC5hTDGKz558+9NGv/EdbDVjnYjojMAdGoAPoc+Amdy6x/Ubgiss+81oznvilFdXzPA6p8Qq2SW14AYyNjUOt7kF3Tw8sGFoAhmHCzp07Ydfu3ZDL5iCTcUn+1bYskoLFX9OygBkWREa2GrHut3345K/8vv1GrXNFnRFo7xHoAHp739/O1bXpCFx22VlLTG/sVywqHw5xQKQ3BPQw5BDFMUQxhwj7oMei81zaVha7jGFendEvysRyjoQ5DqaTBbC777Ot/re8/6Sz17fp0HUuqzMCbTsCHUBv21vbubB2H4FLv/PJ1weN0QvqlbEDI78OjBlgYHtQMCHmQKCO/b2b+sxTD3kJ4gj8UQhBEICFOfRi/0NOoW/Nhz56wbVzoaFNu8+PzvXNvRHoAPrcu+edK26jEfj2N0/+fGVy62cnR7dB4FUAeAQmUtsByGtHbx2Jb6IPuEGeOL6GBLoQe8WDCZl8N3TPG4ZsYeCcT55x8WfaaHg6l9IZgTk1Ah1An1O3u3Ox7TQC3/3amYMT5UeuGphXfIVfr8KO7VvB8+oE6pgj970GRDG28QbKkZumRaAexwBBGIFp2uC4WXAzeYiYDRG4fyr2rTru05/++s52GqfOtXRGYK6MQAfQ58qd7lxn243AN857z2mxP37OUYcfZK679054/LHHwDZdWLx4FYxXG/DQQw9RuL2ntwcWLVwEPb29kM/lwPd92LT+YZgY3wFBGIJp2QBGHsDOR4XeRZ8558tXfantBqtzQZ0RmAMj0AH0OXCTO5fYfiPw/e+cenBpcsOvlg33rhzu74I//ve1UClXIG9kYMX+h8Ej23bBvfetI098v1X7w4uPfgl0d3eTlnu9XoeNj66Dxx+5Cyr1EAzLAsspAjdy4OTmPdwztP+bzzzzoofbb9Q6V9QZgfYegQ6gt/f97VxdG44A55x955vvP9sIxs98+dGHw0Pr7oAH7r8XkLM+3DcEKw85Av5y173w8MOPUp582bLlBOgoLoO59EajAVs3b4T77r4VarU6xMDAcnIAZh7AykFX35LPjZz905E2HLrOJXVGoK1HoAPobX17OxfXjiNwxaWf2W9y4tFrli3o3m+/ZcNw3bVXw+TEJHVPO/SQI2B46X7wpxtuhAcefAjCMIL+/gF42ctfDgP9A2DbNrHasS79zttvhqmpMQAwwLIdAvSIuZApDjw0uPiQN3/sY+c90o7j17mmzgi06wh0AL1d72znutp2BL6/9qNrwvrOr7zypS80Jka3wo3/89/g+wHkcgU4+phXQzbfAzfceBPcd9/91DI1m83BMce8DFasWAGZTAbiOILxiQm4644/w64dm0nLHcvdTDsHEWTAcLp4T//yU8/47KUXtO0gdi6sMwJtOAIdQG/Dm9q5pPYdgSuvPLe/tPuRq3ty/JhXvexFcNstf4T7772HRGTmDwzB0S99NQQhh1tvvQ3uvudeAnpkuB915JFw6GGHQSFfoMEplUpw7z13wpbNj1KhOrLfTTsDMctAbGSg2Lv4pnlDR7z1ox89E134zk9nBDojMAtGoAPos+AmdU6xMwJqBLApS31qw5WH7r8kv2rZQvjddb+GTRs3QBwzWLnfQXDIoUdRJ7W/3H473Hnn3cRoRw/8oIMOghcffTQR4zCPjp3W1q27Dx59+D4wDXwL1qo7wI0sRGBDpthf7Rtc8c8fP/WiTpOWzvTrjMAsGYEOoM+SG9U5zc4IjHBurPj+SV9j/vhJr375i8GAAP7wu99S4xXbduGFRx0DQwuWwMRkCf7yl9vh7rvvIQ8dxWSWLF0KL3/5y6F/fj/l0ZHp/tBDD8I9d98Oro0hdwMYs4CZGQJ00y1C7+CKi5etfMOHjzvuuKgz+p0R6IzAvj8CHUDf9+9R5ww7I0AjcOWVX1xVn3zs2r6iufIVx7wYxndvhxtuuB52bN8OPb3z4cgX/Q04bg52j45RyP3BBx+mHHocx9A/MAiveMUrYOHCheC6LvieB48//hjceutNYJsxuK4NwExghgucIUEuAz39Sx7qGTjo9R/60MiGzi3ojEBnBPb9EegA+r5/jzpn2BkBGoGf/fiM473S1u8duHKRddjB+8O2LRvhL3++lbqoLV6yAvY74AXkkW/ctAVuve22/9femUBJclVn+saWkVtV1tKqLrWWloQkQCwSIOEZD+CRbbDxeGyPx2Ls4w15zAFblhBCm0fCKnkZG/AII5ZjiaVloY0Wtgcf2/gANkgWjJEFBmO0dmvrVq+1ZVXlEuubc+99LyIyqxpI8DmK6roFqazKzsh88b2M/N+97y6w79n93JwFFIyNjcNrXvMaOOP0M6Baq0EcRfDsvmfhgX+8D+KwC81mjVqwWnYFwELXuwfNydlwcuaMiy99+/vvkikQAkKg/ARE0Ms/RzJCIQC33HKLN1F/bFfan//FH3jVy2DH9hPguef2wbf+7ZuwsrIKp51xNkxNz8JyewUefvgR2j9fWFigKnCu64Jt23DBBRfAi170Yup9niQJHDx4AO6774vQXlqAVqtBljsKumV5oGwXqs0pmNp+xm3nvurn33LhhRfGMg1CQAiUm4AIernnR0YnBLS7/aaT0u7ezzYq0Tk/8KrzYKxRg8OHDsKTTz0JcZzC7I6d1M/80MHD8NBXvwaPP/4E9Hp9GG+1oFatwcrqKrzoRS+C8857BbRa47Svjrno9993Hxw4sB9a4w0SelwAWDa7373aOExvP+2RsenT3/CWt8ztl6kQAkKg3ARE0Ms9PzI6IUAE/vLeG98YdA7ce9K2sQa62yueC8vLy3Do0CFIlQ2NZgt6/RCeeGIP/NNXHoSDBw+B53pw0smnkFAfOHAQZmZm4PwLzofpqWnqwDY/fxQe+McHYO/ePdBoVGGi1QKvglY6dmZzwPUbMDlzamds8uSfe9sl7/07mQohIATKTUAEvdzzI6MTAkTgL3b/9u8kvfkbzzrtJDj91JPAtiwq4dpur0KcAnVQW26vwle/+jX46lf/BTrdLmzbtg1e+MIXQaPRhCeffBIUAJz/qlfB7Owspa4tLi7CAw88QE1cqr4Hk5MTUPWrVGQGLXTskT657SRoTp54w29e9oHflakQAkKg3ARE0Ms9PzI6IQC7du2qtuqPfNKJV37qhS/YCdtPmKK67WEUQ78fQBDE0AtCssrvv/8B2LNnL+WVn3nmWfCyl70c6o0G7N27F44cPkL56Dt37oRKpUKC/uUvfxkeeeRhqFQ8mJyYoEpyDqaw2S4J+sT0LDSmdvxVY+z8/3HxxRf3ZTqEgBAoLwER9PLOjYxMCBCBu+9+946ac+SzPvRf8oLTToGpiXEAZUGEgh6E0A8i6PYCeOyxJ+C+++6D+flFEvHzL7gAXvbSl0Gl4sO+/fthzxNPwAkzM3DWWWdBrVaDpaUl+NIDD8Cjjz5CAXETEy2o+j4F0Nm2C5VaA1pTM9CYmH200ph9veyjywdSCJSbgAh6uedHRicE4FOf+v3zvXTp7+pONH3S7AxMtMbAtmwIQxT0iER9ba0LD/7zQ/CVB/+ZrPbZ2RPhwgsvhDPOeAFYtg3t5TY8+uijkCoFLzjjDAqWW1papD30xx5/jPqkt8bHwau49Nqu50G9MQ5jk9ugNrZtwXYmfvxtl77nIZkOISAEyktABL28cyMjEwK8f37v3E+6qv2pmpP42ybHYazRoM5q2BoV3e39MISFhWX4whe/SNHtuJ9+9tlnw+vf8GMwu30WK7/Sfvu+Z/fB/MICdV+bnp6CxcUl+Mf774Onnn4axppNaDYb4GKTFteBarUGzbEWNMenwK21AnCbP/cbv3WTlIGVz6QQKDEBEfQST44MTQgggU998nd+1YeVj3tWZNd9Dxq1GkWjY9tTFHW01Pftfw4+//f/AIcPHaECMZhzfuEP/zBMTk4RROx7jlHtGO1erzdg27ZpylO///774eiRIzA21oRq1afIeLxHl32jOQ7V+jiAW0sTe+x/XnLZTbfJjAgBIVBeAiLo5Z0bGZkQIAKfuuf636jA6oftNAAHUvBcB1zHI+FWKOpxCk8+9TQ88KUvwfLyClnvr33d6+A1r3ktjI+NU+nXhcVF2LNnDxw9Ok9pbDtO2gEL8wvwta99DYJ+DxrNJlT9Cu2h4/56rV4Hv1oD2/UhtiqQwtgll1z+vg/LlAgBIVBeAiLo5Z0bGZkQIAL33nXdb3qw+iE77QMkEbU7VQpIzJWyIFUAhw4dhscef4L20jE97RWveCWcd955UKs3IE1SePbZZ+Ghhx6CTqdDVvuOHTug1+tScRlMYUOr3K9UwPcrUPE8cDyPctHBdknQldW85JLL3y+CLp9JIVBiAiLoJZ4cGZoQQAKfvOu6X/XSlY9bSc9GQVdpSlZ3nCjqg443DIxbWV2jWu5xnMDE5BRsm95GvdDxZ2FhkUQdf9ACRysdf7AELJaGdV2H0tUcGxPigBYJCpPjsKWqU01Tq/nrl15x8y6ZESEgBMpLQAS9vHMjIxMCROCeO6/7aTdt74aoW1FJCCpJqXRrkrKYG2HHRixJmtLjaMGjNKO1jr/h49h5DSvE0f/wnm6Ysm6Bjd8EeMPXTbhDmykuA249TO3mm95+xc2flikRAkKgvARE0Ms7NzIyIUAE7r79XT9gq6XPqHB1Mgn7kCYJms9kQaPuspCjVa2yv/F3laI+Y681err+Tw4VxZzkHkWdfkMxTyCOI3pNx61QLjq4jWWwJ9542Ttv+ieZEiEgBMpLQAS9vHMjIxMCRODOO39/px0d/nzSb58Z9TqQxCGoVOma67iPbpOLnG6pYnc53eu9dq3maLUXfzJB12JOVn+CLvuYFgsYSe/5TVBu40mnNvmjl176x0/JlAgBIVBeAiLo5Z0bGZkQIAIf+9i7x2r2gb+Ke0v/OeiuQBwGFOhmWTZFumNVN7LWtaCjcHMfdPKg61uu5uSOz6588zitAiBNE7LS8TmuXwO3UgflNr8Yqqmfuuaa96zKlAgBIVBeAiLo5Z0bGZkQYNtZKevO2674cNJbfFu/04Yo6EMSx+RCx0Yqto0R6TakWsDRDZ8JOcm6Ra53dtMbAacNc76R6Y7WPB+I++24QKj4dbAr6HJv3nL5Vbf8hmVZQza+TJAQEAJlIiCCXqbZkLEIgWMQuGPXlZfH/YX39VeXIOitQRyFZKWjqY1ijqLNe+noNkdL20g3Brzhv3PQGwbAUbicDoDjBQNHzdOuvIWBdBb1RK/Wx8D2x0C5rcuvvPrD75fJEQJCoNwERNDLPT8yOiFABD5x2zX/Jekv3NtrH631u6vkdsf9brK8MYo9wTS2BOIohjCKqHELirpls6BjPXfMN8eiM9h6lYWdA+nIxZ6iC9+iNDd04TteDWrNFjh+qwfOxH+/8toPfkamQggIgXITEEEv9/zI6IQAEbj99utfrHpHPt9tH9nR7+A+ep+i0SknXYsyBrNhHno/wJaqAQt6lp5mg+d5UPF9cGx006MbHvfaUxJ/XBiQ4HsVcJwKeH4dqo0JcKsTBx132+uvuPZ935KpEAJCoNwERNDLPT8yOiGgBX1uRvUPf7bbPnRugPvoKOhRRClsHJ2eQBTHEIQh9Ht9EnUKnLPtTNSxBzq2UsVCMuRaV1hYJiZBxx/HccHzKmCjoFcbUGtOglOd/Hpt/KQ3XHbZHx6VqRACQqDcBETQyz0/MjohQAR2776p1lvZ8+f99uE39taW2UIPQxLyVKXsckdBDwLoGUFPFfU2N/vmaKH7fpW6qaHbHQUdj8GbEXS00FHQ/doY1JpT4PgTfz1z8ukXXXzxXF+mQggIgXITEEEv9/zI6IQAEcBI99s/dtmtwerhX8fAuCjsQUSCHlPOeWahBwF0UdD7QeZGx6A5tOJx/9yvVqlFKgo9uurRymdBt6gHuuuyoGOXtWoDLfSpW6++7mNvkwh3+SAKgfITEEEv/xzJCIUA3HzzzX6r+eQH486RX++tLEIUdCEKA6rbnrnco5hc7d1uF4IgJAsc98VRvPF3THHzfW6RisFyeFwURrQYQNFHwUdRxw5rKOh+fRKsysRH6uPnXnrZZZcFMg1CQAiUm4AIernnR0YnBODmmy99AcSda6Ym6z8H4dpkp70AQa8zJOgpRHFElnmv19OCrnSeukPibdsO4D467qGzyCtaEGDwHP6Ngu7QzYdaowVebRz6ibu0uLh2r+u33vPe9/7ZXpkOISAEyktABL28cyMjEwKwa9dVs+35/bvSpPvjrWYdJpp1SKMQVtrL0Ov2tIXO6WcY3EYR7v2AAuRwXx2j2U2ldmyH6nouW+2Ym46pa1Q1zqS1YbAcV59zKzVIwIHFdhfaqx2oVht/N3vyKW++7rqPHpZpEQJCoJwERNDLOS8yKiFABG7/6GW/vNre97E0CTwHFGybasELzzwTkiiB+flFWFnrQa8XQhBGEASYf55wx7WEb1zPXXdfy/LPUcC5TaopMoPpa7gfj3vqtDAIYwjiFOKUC804rh9t237qr/3e/77zDpkaISAEyklABL2c8yKjEgJE4JO3v+P6zsr+34O4R81QsdZ6vepBa6ym979tcNwqOE4VltodeHb/QVhd7YJXqcL27duhVqtTgVd0xXe7PbLOm80m7aWvra3Awef2w+LiPCgVgW2x+Kdgg1tpkOsdxTxOUqjWW7Bt+87fue6G235PpkYICIFyEhBBL+e8yKiEABG47SOXXlZzuu8/eXsLpifGYH7hCOzd8xisriyBbWHt9QRcx6Z0NN+rQTdIoL3ahShWUKs3odEY06lquG/uUHEZ3C9HSxxf4/Ch/bDcXtalYlG8sb867q87YNkVEnVMYWu0ZsDyWpdeP7frgzI1QkAIlJOACHo550VGJQSIwE3v/uXzrXj50zOTjR07T94B26YnYG11GQ4e2A9LSwuQxAFUPAdcG8U4opx0KvdKJV8t2g/3MAjOcbneOxWTwWC4FMIwJst9dXUVFhaWodMNIUktANsDz6uTkFdrTbCcCqz1kwPgjP/X9/7JX3xNpkYICIFyEhBBL+e8yKi2MAHMOb/11ltdgINeEASNI/sevEZFK2+fbFbd8WYDxsbGyfL2KhXAQDf8WV5agoMHD8Li0hKEUQhjYw2YaE1Ao9GAWq1GLnaMYMdKcXhzHA+iOIGFhUXYu2cv7Nu/n16rXm/QczFeDkvLdnp96IVJ7Nen3v/Cl7/i3b4/3ZmcVPFFF81Fkpu+hT+kcuqlJCCCXsppkUEdjwRQqO+9d85bWurXgmBhzI6jVhonU5ZKppUKT7AApgHSaaWSKZWmLbDSlq1gLE2Syfbayhm9Xt/1XQt8zwYLbG6i4lYALJeC4jqdPt2jS316ehtMTk6C5/lkmff6fVhpt2kPHsu7omhjIBxa550Od2+joLg4gCSOKAUuiBX41RqcdOJUPDMz9aRl2csAsGJZ9irY9qINTlsp+6iy4ahluQuJchZScBYdqC3bjdbagclqb06E/3j8KMs5lZSACHpJJ0aGtTkJoGjfdtuNfriw2uwm7RMg7W8H6J+kVHKKpZJT0zQ+0UrTGbBgCiBtgVINC5QPoCqmqymdue6GxvfU9xR6QQxH5xfBTmNwsXRrmgBgD3PqZQ7UmAVvGNmODVg8tMSpbrtNdd2pgIxtgaPLweLfYcjBclgDnluu2qAsB1JwwfZq8PKXnALTk1WqRsf9000SHDVZpf7qFlhKgRWBgj5Ydgcsqw1gL6SWfcQG56Cy7OfA8p61bGe/nbiH0kZ1sVqdXXnzm28IxMrfnJ9zGXU5CYigl3NeZFSbgMAtt9ziwerjrW5y5IQkDk8DiF+k0ugsSNPTII23g5VuB7S0QVUBlMuNTrVYmxQyzAFH0dY3U3ddP9EcQDQw2nxp/gikYQCOZVGKGqaqYelWtLapH3qMzVZCuqe30uKNeeeUf+44JPBUJS7m40PqtsbPxcA5y3HI6vfrDTjnJTuh2fB1m1YcDos6C7vCmrT8Oy0szL+jyOOPuad/SSzb6imw2xbY88py9ilwn7Ise4+yK3st238mcaoHPe/lK29961ujTTD9MkQhUDoCIuilmxIZUBkJzM3N2TMz/VbUOXpS1F87O1XxS1UanqPS6EyVJrOg0ikt3BYLNMsbiieYIi7fRrjZINeZ4cY6N+KvgWBntbX2AkCEgq4gJRc555uTuGPrVKwU10e3OQbHOdRBjfqlpynXc3fMY1iIJqTe6Rg852LDFpvHilY6OB5UamNw5tmnQKNRIeM8l3L9G93lj+YCzk/mDHa27M3vfF8Uewt7vAag7KUULXnlPgm283AM7r86jv94ZE0+125PrMzNzfGKQX6EgBA4JgERdPlwCIENCKCAn9hcneokR89Io955SRyen6bRy9Ik2glpMq0grWTWNgo3iSEKOVrc5ne2vNnqxl/N5Xasyw4f1wKZHcMWPTVTSRMI19pgJSFAmugiMGihJ2S9Y/32TqdLwo5jwBx07J6GL4nFYlC88cfzuH1qGAQQRfhcfn2+oYXugeNVyeV+0s5ZaDZxH9642weUfR05flbxOUbwc5E3wp+LfKoFn7rQGPkPAOxFZdlPKeV903K8r6d29RuO39qzuDi9IAIvl60QWE9ABF0+FUJAE7j99isby0cWdvb6nQtUHPzHNAlfqdL4BSpNJkCltlblgsXNFi1b5OaeLe3M4jbGurZLDWyULfNjXO6ZqDpcnhWta0w3w9/RnZ4mAaj+KsS6jjt2W4t1Zbg4SaDfD2Gt0yErHceAAW2Yd66URS556symIKvljrnoxkLn90N3vEOBdpVqHWy/AdXmOIy3GpTrDmhMA7r2EwBIaQ9fKdzHH7bYi18rWuKz0y1a9MZSZ9f9oBVv/s72KVKwnLYCZy/Y3lcB/Acsp/716vgpT771rXNd+RALASFgfHxCQghsUQI33zw3HvWePicOO69NouBH0qT/0jSJt4NKXbZKjfVtXOdsfRsRpgKqmXv9u4CIad5oCTsOCSsGrVFTFMfjmur02hjFzu/LIosBb11wIAEfw9VsgF6nw9Z4ELLbPTW13LEMLO6hYx13LPHKjVmK7nx+nLutGTHGIDr2ItjgeFxQJrU8CFMbLNeB8bExGi8KOXLR3nmwLHwNdOezuKcptnNNQKX8PBbq4s67tuD53Y5hzefuehJ5i0L1qJIdj5FGEAE482B5/5KqyufBrX4pgtlHrrnmPavfxSzIU4TAcUlALPTjclrlpL4dgZtuuqlmxY++OAiXfzQNej8Wx8G5aRJNgUpZn/W+d+46HxTxzLLOxHzw3Qrb4SxA1MnMpbxxvKGI25ZDQsfBbHzDqHOFwWUUoMZucNzztmwFKupD1F+DHdtPgJe/5KXkQm+3V2F5aQVWVjvQ6fZhablNZV9RQnHBgPnm+IN77Bg4h655HLJLVr9N7nYMnkNvAQowp61xU5cIj9FFZpxKDaq1Bu2zG4c4Fa5xLBqf62EFOpf3511clLBoo7inWOyGerZzm9f1tvtGM1UMvMuteOwzgwKPwp7vz+O/29gvbjG10C3vf9byGp9rtU57XCx3+R7YagRE0LfajB3hRnkAACAASURBVG/R88V0sg9+8NITeyvLPxoGqz+TRP0fVEk4o1IW8QHXuTY/s+hzttM39GcNind+OdmOTeKNosodzkz6WKJFE4UTLVptzZIVXXTDs/ihdepYKVnnkMaw8+ST4LWveQ2J8tJSG9Y6fej1Y+h0A9iz92l48MGH4OjCIkxOTMEFr341zM7uIJP26NGjsO/ZfTT722dnoVGvw779++CRhx+G1ZU2CXyl4pKLntqrosfAdrGJOuC7g+2Stc/bAmbPnUUdH8Pj0ZtACxcUdw8r1GErVr0VQa76GJIoAAzuo4VL5jcY/FAOO+X5Xw0PY70zm9xy5z16heJuuUfB9r+inOq9XnXyviuu+NB+SY/bohf+FjttEfQtNuFb7XR3797tHDz4Dy/urS7/TNRf+9k46r8kTaIKtw3VQWtGwHWKVzGQLROdYuT5MSDi6zmuQ0VbKr5P+99s+bJwo5CRgJMVrqO/C+uE3DGNVqi2Rm0FaBeTVZrGUK/58MrzzoOg34Vv/us3oB/EUK2NwbaZk6iByrP7DsDXv/FNePaZfVCtN2B6ahoazTFaWLRaLZidPREmJyfo3FdWVuHxxx6Bb33rG7RY8CoOWdlhhH3Uq1Ct10nYwXJAFbwWxntA97hFsO6eRZxFHrcVWOjzPuzIBLcFIs6lz7bJc9/HYPT8Bh4Qk/1HLnkgYS9G1fNfdgR25RHLrd7j1aY/vbZ24uNzc3Oczyc/QuA4JCCCfhxOqpwSAAr54cP3n9NrL/5Kv9e+KA57p6ZpomPVdDpZJuBm73qE/XCdsmViv9Ed7deqUMGoctxpRgHXN5O2xcKV7wNn6Vv6KjQpXSRQ5Fbme7qR+ZlC0OuC5zlQcV1YXDgKURDQK1ZcH2rVcVhcDWB+eRWCMKaKcCjmU9Pb4MQTd8Dk5BRZ4HgABsN1VtvwzN6H4amn9urgOIAoTmGlm4DtVGCsNQG+X+Ncdox+J1669Wohbz5bGNH6iHb/88USuxmy2ACy5jF2gGIDcMsBrXYt7PS8/NO7butiow+2njLDNXfHMzteNtkp2JVnHbf5fyuV1sdX+ju+JVHy8i1xPBIQQT8eZ3WLn9NHP/rOncvz87/W6yz+ahR0T02TOJNMI0okMtgTnCxP7VIvctNCYdy/hYSyzHikUDPLgmrVh0oVhVyBQnfyQP41vyi6h0nbtDnKwV65F59/19Zm8Xd9LIbYozXbWVuBtdU2RZt7rg2ObYHnYOAbWqk2WI4P4FYoyA4rxbkeVourUJR8FEaUj45750EQQHdtBZYWj0Kv26VxJSlAPwaIEouOqzewOUtdC7oWc5NLr6vX6bPLK9vxyepzzs44e8wsgEywIabJoQufvBcUhV/g8l0EGw5/gRnOvBDKmVL8H8617T/lVpp/VvNmdl1+7c3PbvFLRU7/OCMggn6cTehWPp3du2+qHT30+M+utuff2eusnJtEoc0RZka4dQQ5CbkWm43EfKBYyjFUXkerV2s+uBh2TpHeHJFtZMyItNl+NwJOkeFa3PPHdBr7gNCb12KRQ0EP+x26gYpJzIuLAvYMKApqwxuKGJaBTRKsMoeCmdLf5jn0GJZ7pb1n7sSGKW4cVIepaw2o+DXKTS+WoM1D2/KyMUW7upihVgyDy0vKmOD6zF/BCysK4IupkGyePMAhDsf6Ke63m+cVF0eZO94s0JCJ5SSWU/9GpTr5x1Mn7Py0BM9t5W+N4+vcRdCPr/ncsmfziY9ee+Zi+/A1q+35nw96nSanTWkXsC76Ysqg5gVeDC5zGawPxypWcMuMTxJzB6pVtIS5GEom5NoqXC/ibI2bCPCikGfirsXc/E0ya6x4FOIkhDDoQBz2Ufp0TXaWSRMdj/co5hg1T7poFi7aouZMNUVpbri3j5Hv+DviQkFPUdARg43BbVXwKjW9j46Cm29JmEUAjpXc2npRYIjy3/zDi4Q8Qy37N/0cXnjgE1jUcex0RDGHn09y4PNtXvNYH/riAoqtdfaU8PvhJFY6XrV1T6t+yh9edvV7927Zi0dO/LghIIJ+3Ezl1jwRjF7ftevq160uHX5Pe2n+1VHQ1xHUZt+W87nzfV5t8X2HT35R9DM3uf4FXcQcwU5mcybURTe62QsesMBJoHVWdrb3m0lg3o+FZTCzTFnLsDJcAFHQoYAyHAM1WcECLzrIjkq3gkUNWtCtTsJIZV25bSrlkWNTFxS0JKV9c8xZxxQ4KlyDBWjw33AtRAF+mGZXB9f1ieHgiLSQ4ygLwpyLuBZzlGYj7kPPKz7O3gE+a+rJTlyZV7aQMun09Lxc3Is6XxT5bA4KC6OiR4O8FeAqr9p6sD62/dorr/zAfRINvzW/R46XsxZBP15mcgueB5ZnPf3UzkVLSwf+qL2wcBpWTsv2YGmPvBjsZgSeQRUt74GLINttHzBI6Q+08kjoHAf8qgeOxVXSzLayscCL92xl5pZ2vodeEHL9ax4QpsukZo4DzBOPIcZc9LBHud0mTYzVlIWb67YDhEEI/X4fIt2gBYXc96u6DzoLsxF0rCpH4k+ueG2lG0F3PHC9KriVKrVqHVxmFAvEFUS9YEjnVvl3Z6GbOjeY/44LDLKq9Y3mbOgzXrT6M5pD6s5xDnrONxB2fHqsbPD88afr4ydc0+nMfkoC5rbgl8lxcsoi6MfJRG7F0/jEbVf9wvLS4T9ZnD86Q9HeZu9V75mjFcuV1wpibr7cjeVnwOXeZM45LwqBid7W95iG5Xk25YdvJOLr3OpajYp7vEULfFCs8v31fE5T3YglIHc7Crppg2rOkfLDdRe1MERBDyCO0UrHqm7YStWjdDq01jm6PKWa74ERdGqdyoLOmsgWOgbH4c22MX1Nu+NNxvxAWXeuPFfcJy+WdDfWeFYlVrvhjShnFroC6PYT2lN3XR0jYOIcNtgZ4Sp42r2vjfZBoR/kaRYIxgWPx+J7R6kFlerEkWZz5u1XXPWhe7bi9STnvPkJiKBv/jnckmdw9yeu+8H2yqE7Fo4cPr3X7elSo3rPXFvnuaCbx411vl6wTf31Qfd6XlAmFwLONbcdBRUTlDaUOjXsbjeLg8HWo8YsN5bn4P5wfmGyaqYqhjTG3G3spIZCjaJn8sBRzPkIFGq0zHFvHH83+fbFUrP4XIx25/7pWA8+ZiHPlJGCBDhS3quSsGNOPfkaNhTN/NjM5a5fi/LBC8fkgp7vvRvLH8U5jhUsrYRQq1Wg4hkPi8kOoM2H4a30gb/z9xpsImO89dkCrLBIw/en0rmxDX598snG+OwvveMdf/L/tuSFJSe9qQmIoG/q6duag9+9+6aptZU9dyzOH37j2soaCZKx1LhzmLbITcET/eWdCWsh35mFOhf43D3LKr2RANDetZ1SC9OKixHgw+lnxfQ0I1e5z3j4ottQ6LOp1RYo1krXpVRxDz2NOQWNrGKOH6PfyXWOEe6mDr1pGlPYZsDzxWMpIA5LvVJEGuV16RPGanBYCAbL1KKYexzpbrLo9R62seTpDItBcEW3e3EBQOKurfiN9tOVguWVPvRDgIlxXEjohcpGFjpr+2A+QnFvfSAoL79OzIKN3fm5BwDHH0ZY7taFRmvmMxX/9F+64oq5xa15hclZb1YCIuibdea28LjvvP2qN7eXD97SXlqq9HshtQ7lvWzzBZ2LOlcyK3x5m05oZn9Wq7ER7mJO+oClrUUF485QDPA+SSLwPRs8l9uR5pa48QRs5D4v7AXrFDczlYMXo1FCFGy8cfCbStE6x9roGMjGVjiloxVqwqOoD1TCM0I6YCnz66JLngXZpPchQ/RAYPlXzmdHcTf5+se00PPhmtI5G1vmmeVeWAQotpBX1/rQXo1gfLwOtZrHXods8TVYdKb48R/wbRT+KAbImYeLMQxm4WdeC5vc9MIUXK8RNidm3/rOd/7pbVv4MpNT34QERNA34aRt5SHv3v2hZnfl3+5dXjry4/1uD4IgpupmpvFH0UIn8R2y0gdFeiPXe8FiN+VFSe3Z/Z4JOlVzQzGNwMca6K6bWYtZJHXBciexLyq3tqozGzPLk2ZrmTuhsdCymKP4YhBegnHg3PWMOpyhyGMaGgs7Lm6Mq50C0Fmnc7d0VsmNH0Pxx+PpdUyxGBR0C2u365ruhR7vmlieklYQaGOpr7PYv4PLHaPsl1d60Oun0GzUoN7APfuhdrQbr3o01aKkF/wdRUU39Ae8LnrBoPfgsUNdP8Te8jY0xk7425P8c9/0K1dd1dnK15uc++YiIIK+ueZry4929yeuf2F7df/nVtuLp6AQoKDjvmvuctciroWcU9B1VbiBQLc8fW3dnjeJXiE62lj++jEj6o4F4NiKmprUqz53K6POYlpghgR9nagXFTATcWORa5GldDLtWqd8MgzEw6h2FHauWI7KzwVi+J5z0E1iF5dixf+TSJqyrBQMxrnoXGsei85wzjjWbgfTkAW7whVKt5LFXMhH176IDffWB6x57QWg18fx4nvHKTWVWVkNqDnO2FidcvuxzGzRMs8+9MVvK7MpboQ6E28kMmimZ9a5Ns9NhkO23aJXPGihh1ECQaSg4o89PTZ52uuvuOJ9e7b8RScANg0BEfRNM1UyUCRw9yeu+cGV5f1/2+2stJI4gSBMIIpYjIwIo6uWO4KxmJt7EtQsmr1QZS2z2o5lsReC46i+Orvczb1nA4yPNWCs2aRo9H6/B2GEUea68Yh+U3r1bG83d3WbvuTG2sZ7tpzxni1wY6VTARuKrk+5IYnN6V1ZaB3lkeeiTp8aTGnLOqWx5Wv22rmtKnd+o50Lcs/jK6Oocg940589r8luLFsum6vJZx/QY7vlUcQTCKMYur0Quj1Ml7OgVq1AvVED1+Oe8FlVug0+8oOhg/kTBozxgb51hT8KnLJFCsPjYjsxfpZQ0FNw3Hp7fPzEn3jntR/5slx5QmCzEBBB3ywzJeMkArvvuuqH2kvP/XVvbbVJEd0RWlXoambnNbXUJHe4do+bADljcZtgqOLfAwFjxuYs5KHTvw8GzpkcaX4vttTr1QpMT05Cs9mAOAqhs7YGq2srVDedQsGosQlbycatzi71IWu8IOCZtU3Wucl5x3NEKx1bq2JnNA4ew9fnwDjc32fLm/PyTXvTYlMUtM5ZzOlG5WK5uAxXdqPGpFS9zVSbYxHMe8MXq9DlvxcrxHHUPQbeoYj3+yziOGdohWPnOBRyLNKDUfi8gBjwYwwV4TX57htb4Hq9xBN4LOXP5tE0kNHV6ahqHrLALAGFgr5WnzjxJ6+++iP3yaUnBDYLARH0zTJTMk4icO/dv/3a7tqBv+msLI2RWCT8BYwtP9HCZDnQok5u98Fo5mJkM7ufBwvImAtioPCMfrAYUGXctXhvRN10RkNhn2yNQ71WJYu92+tBu92GTmeNRAOtbnpv2icuCpgWd+M+z1ztuBxg1zq/F+aW871jA6XRUeR9Vg8dI9hZqNFap6Iz2MKUWpm6lK+OY+DSr7mFHqOgU3EZtOCNpc6A2M2e5/Qb13sx7I9d/jwnxhIPw5i8KCiUaLnj+zcaNWg069xiFgvWZNVj8q+jYg344kd/MNBtIIS+UGr2WBdLXmyAKwfyAoI8IXFM1jkvbABcf3zVb87+5LXX3nK/XHpCYLMQEEHfLDMl4yQC99xz3X+w4vnPrC4dmYijiHO0U0X7nmHMHcNyUUcBZNHO9tJRnuh7PE9ZMjnodFzhiihqbVHM8+fp1zYR81rceW+bXeJoQbuOBRXPo6IuKHpYbrXXw4C+PkRRyJY07ntzFFw2CHZd6+YpuiIdl3zl88F7bAzjoaDrdqT4EhggR+5jEnQGglXkPA8tdAx2Y0u3KOjYqAVFF/nhDQ/TyQO8r174yYxfYo/HaHd1jAsJvHGteD4Vi8aHlfWqtRrU6nXwKlWwqAh+vprKFgbZ3vgGaWnDYyjquWGln1MsGMcUs6WaLgOsXfu4vYFbDto6Ry9FomzwG9PL4LbeeP31H/0nufSEwGYhIIK+WWZKxqkF/ZpzHeh8LlxbPKHfXc0iwVF8UNSDiOuR691gba2bfXRjDOoyrtqVvmFUetEqL7rcSc1ZddZZ7IWoePOaFKJFPb8DUElMQozi7mFbUwerrzlaWNEVjc1XAojCgFLisKWoCfDKA72MdY6lXrFOOws63qPYm8h4EmtaKGgL3XG4D7nua057xtpCx+BCDAaLYi3qid6H17XV835nXCSGvSIcQBZiDAMuBBJWVxwTFoTBQEHfr0C1VgW/iiLuc3Ea3BYYqFLPH+yNPOTFhcOxnkOPG2FfJ/AF979e5vGWQS7mKom0mOMWhQL0UriVJrjViaPKbrzhuus+8nW59ITAZiEggr5ZZkrGSQTuvPP6s1y7/fce9E/prSwC1m/nKG+2KNlStyAxVqVK2UVNVvqwRV2IZh9wqxclrFAQZkjkSduz/wwVkxkqSqN3aqkFKnZNS6KQBBuFH13hFQ8boVQpBxz3mLvdPt2CMKB0NQyK43KvHPDnOja4ngMVDwvAsKDjY3iuaBVj2xGs8W5+eI+bR0H+gxSrsnGaG1mleNNBcbxvznvatJeeYvtVjFdAt3REi44g6EGoy9DiIgUXFZ7vgY9Na/wqeD73YTciPlgPL6/tbsZXFO9c3HnhZDIY+Lk6/iD73VjyJsiwsEDIBN64UDCGAT0DeEwCCovzZFsOLOZgeVAb2wZR6u5T1tiPvOtdtzwhl54Q2CwERNA3y0zJOInAXXf9wXbXOvRZ14pebiUB9NeWqXypiR5HUYoSgCC2IE4xSIz31DEyPN/r5qA5s3VbTFsbtryNbhQvlPz5LC6ZaBbnaIPIeXIwm37p9ILo20bLEMu6RmTJk3qie50WJLjXzQ78GEWVYgXYkuaCMDZZ3aaTGv7uouud6rqj8Bea0+iysFxdTmsaucQxYA5d9mZhwO57PJ46vMURRGEfoqALQdCFMOhBjCVocZFBfdNxX97LxBsryrFoDrnTh6q6rYtKH9wOX1cFzmw/5NH8RZtep6pl78GzlbnxTbQ+daNDLY9AURldHd2PljmmPlou1MemAJwq9IPk6wlM/tjc3J8ekUtPCGwWAiLom2WmZJxEYPfu3RUVf+kO1w4uwuYodhpCHHQBi8ygCxmtWNzzJWs9tiBMWNhzF/ygsJvAam5r+u0C5HgCBi3yPNF84EIaLigzbNmvKxWrpQfFnpQLU9XQXY6WOVvnJPKUMqdz6i1uxkJV3CglLb/h38NBbBRhr8dBNWvofUwQW8zNXxLcS44oUC5C65VS2TinnSvr6DQ2fH1twfOL6l7pRREd+ryuD2bLO7SZpw40WskVOasxX5Tw4h65ee1Bt70FyhTEGbDKsWwuijkupLgID2ZIWJZHYm5XahBECfQC2K3ghb984403ogtIfoTApiAggr4ppkkGWSTwybvf8TbH6n/QtVLHhhR8F6BWcaCz2oaVlZUsshvdxcZaj1IbYrR6yfrVFjtKkd5O1enIWZ76QHBcJsjrBbz4vMxSL1xV2a8bPVY4qfyfs8LsWh5ZzLkqHFeKy4WeW6eawDlecBRWC1r1OKIb4wZylzv5B3TRGlOUJu+WpqFQURm84d/m3kTTD3518HJj0O1dnLN1Apyp+GCaGz882IBlnWAP1Y03TpKs0h1V0WFPBUXj48IIYxJQyCN0s+NCBbcZUNABHK8GjfEpsF0fokRBL4iTKKpccsPv3nGLXHlCYDMREEHfTLMlY9VW+g2nWunCpz07Os/RGdPVigPTE02wVAJHjx5mYccmJeQ6ZisdrfUQhV332zbZ1pS7rnO8ued5IQp+yGrPrHQ9F0WLfb0FP+qEFWxMbUFnNdxJzNFa5nv2m5vqcLo0rCnjSs7w3C1QzBHnrYk8cp7FHIWtsHVA+fIs5uRCRxe89gCQwGe59Pn5HWsPfDjaPDO8i6d6THH/dvviTDtzq2sPgjLpeziHJOQh7ZVTMxttlVNjGgric8CvjUF9bII8HTFlSyTQDdJvWM74T19//ceeGXUG5flC4PkkIIL+fNKX9/6eCdx7z5UXu1bnA66VNLAEK6aJ4f3URBNmTpiCKArg8MED0F5ehn4QUFAXCnsKDqC1jsIeJZxvTe54hYFzBWHXNU6yfXYj4ENXzLdztdMhxW32wS33oXMfdBgXBTur2Z65341VXqzzbirKsWDrKjt6i4DzxzOXthH1gXx3HS6ui8egVZ6JODZqyQRdV46jwLvCz4Z74IPn9F2Le3G/fdga11CNkJNVTpa4KYCDYfgx7ZGza52FnBrYZKVxLXArdag3J6Di12jRRz3R4xS6QdyNkupvveuGO3Z9zx9OOVAIPE8ERNCfJ/Dytt8fgd27b6rZ6pk/8qB/iWcrDP6m6mkohBXXhpmZaThh+zayaJeOHoUjhw7A8tIS9PohuVnBdkFZHiQYVY7iTlY7i1pWmEZHx1MeO7cv03YvV2wb/hnlYhrU9iExzyxWvZ9OFjl3WzPiztZ5XuOdK8oZ61vveWdpeUPu8azpS7HjmnZzm+YtZKFrUafcdQyU09a5qcYzrOcDol5U5aH66sdwzw/Xfs/L5A42mMW98ay4ANUTwIR4jlpPMa8fy+6Sax2D3rjQDfksLBfcSg1qjXGo1hq0jUCEdbe3fhgnQeh82Kuf8ttXXfXH0pTl+7tE5ejngcAo30HPw/DkLYXAsQncddfctirM/5+KG/6ia0RdV1RDAaz6LkyfMA0zJ86C77uwfPQwPPfMU3D08CEq7ELNSCzMjfZA2R4kgDeH9tq5UQkLuRF4DkorZFHT1XOsmmaD4/5OF9pAQ5HsUD2ILAXNiHrxXrvMs65p+pWMOmrx5bx4HkXR5Y556txuNW/mwhXh2O1OLnfjetcizwGEQxa62UEfdjSwq4DPqNivPMtF1251+nczPvN03v/Iu8AVKvhQZRy0xCMS8ARz99Eqx4wByhzgXHms+mbZmA/fhHqjBX6tTpH5upkdzTOeP4l55Nzp1ibeeeWVt87LdScENiOB7/Q9sxnPSca8hQigqNfs+Rsrdvhrrp1WTWlU1loOGvM8ByYmJ2Db7AzU61VYXToKB5/dC0cPHYBe1wg7NyRJgS331K5AarnkosdCrSYwS8uLFvpc0NliL+xDD81Btte+kZ/6GPNlyr3yu+u88iwIjjuv4Tmaeu9Z3XdjgedSmnVMY4E09ePxcO2qzwq05DXOjZizsHNuOper5eA6g3h4+OurtK0/wfXud4xKN4Kuhby436HnUmH1OxRwfcP2tZwRgFY4VshLudRsYoHj1aHeGIdGs0WudRy7mUftjKEo/iBKgihxP2b5EzeImG+hL4/j8FRF0I/DSd1qp7R79w1NN1l+i2d1rq64apZKo+a2nQ4ew1KsFtTqNZjaNgXNVhOSqA+Lh5+D+cMHYG1lWZdK5eYmKbrgwSELHq13QIFHN30m8LnVaUSeC8ixxW5sy2LQ+eC8FOPCMxt2aOo48I0EnV43j2o3Ys4BbWyxD0SrU8MXfjkT5c4jZme/scqzfuiFimtUWEYLd9FKzx4rCPqxhN0I50bLnDyQjZdALOSFSjy8VGA3OqbSoRsdLfAooOC2NMvX5y0HjFhHazyKUNKxxOwYNMcmoFZvUrldSrej8zNLJHazYyW9IFKHk9R/b+Kecus117xndatdO3K+xxcBEfTjaz637Nns3r3bgfjLP1S1e/+r4sQ/5NrKpcYshVhoblOaUuVWbFZSr9dhfGIcajUf4rAHK8vzsLRwBNZW2lRnnfqE6+5l1IFM9wlngWc3vbJxHxaFX8u6iUczYqrzx1lY87hsI60k2Me8ClnEuRiNeZ7xF5gObUUx19HuOmLd5I+zoLPLnYWWBT3v9JZHveN5msYlxiJnS91Evpt2qoObDUbAiw6IPHBNW/NatDNBz7watIIiASfBxip6lGKGQW0Y8xBzQJ8eMy5csLIdijh12bOwOl0Dms0W1BtjVGgHPQq8HDI59+Z3rCioIErSOErs+2Oo/cHOF/Tve9Ob7uVet/IjBDYxARH0TTx5MvT1BP7i9rkZ21v8lYrde5vnJGc4ljJ6lqV6mXrnRtCwuho2Dmk0G1CrVamhStBbg9XVJVhtL0G3swoh1VfnZicshlzXnFqMohWPAVbYOQxFHn+nm823wh5ydsEV+rcPiLuxTvVRuXWOQs6V5rQ0ZYFy5G42Ik2uZxZt3r3Wdnlh1ZA914i6bqTC4ocH6Yhxujf76IOCnndI49GbPWkj6HQ/8O1iBFkXzUmwk07MVduobj3esMANRqTjQiqP2mcB5656eMPmKbZThVp9jAS8Xm9ABVuwGpe6NvCLgm6EPU6UihLYk6SVWy3V/MTl1330sFxHQuB4ISCCfrzMpJxHRkApZf353dee49trF3t2eJFrJ6c4VpptY7Olx9/6nM6to73JmrbA87ipSL1eowYj6MJH93yvtwbdzgr0umvQ62EZVBZ53ocuChA6xFGKUeTZbY+FTvB3vMfoaqqTnrmajZOeTyHb/+eVR+52x/3zrJqccb+b9zXnQAXZs/Njz4BufaoJ8UJGu6CNG3qgbKrue17cN8+sdCP2pqWq4cjvTyzNnjZGpKF7fOiGtQJ4i4DHkOh0MurHjjXmE278gjXtUcBTEnAffB/3xFHEm+BjvXiXO8cN1nrXkQz6fHBZQwuCVKk4tZ5KlXtPYo3fcfnVH3nU4tWR/AiB44aACPpxM5VyIsME0A1fCb96juOs/YJnBT/j2NFZ2NfE7HlrQzazZo3QGcE3ldNcFzuH+VCtVsmCr3hYWlVBFPWh3+tAZ60N/c4ahP0uJGFI+76sVlqeURhJ2Kl5OWDxE26wSjvhOtLaLAL4b7SAjZSb8xq0egerqRWrtKF+5yJnLHTzKryHnp2rjnrP4/mGvxJMrIDWPl2IxgQc4nlmAp5yJTvM6cdQQkwj9Byg+gDUCQ4AsJ4LFnXB4j5hU6gOuwAADEdJREFUjIVcUugHMfR6IQRhzO1vLQ9cD3k3oFZvkAVe9X3AeaDWr9oCz1c/hYeyBYoWcqWSOLX2pMr7cxTydu/kx+bm5vKuNXLZCIHjiIAI+nE0mXIqGxOYm5uzX3bW6ik29H/Cgf5Fnh2/0rHSFqeg6chqHUGmDeI8tQsFTHdzMyKJwWGu44FX8Wi/lvuMW+QqxuYl/W4Hgl4H4lC3TAWg59CioFbTLUWr4KGb2HXBpt7gnD5lWppy+1PdpxtrqlNddb5nF7R2Sw/vhetlwLAVnvu/h7wTKOja5c70uGmNrpVHj7AY56Vj+Tmm+QvXiMe/sRiAuXew2AuJK1vQEVndKaaHQbcbwFqnD2udHvSDiCxyrNRGC6ZqDfxqFTzPy5rLDCr4xnOc1abXQXJJolYS5TyU2JW/dOyxv1nonPyMCLl8QxzvBETQj/cZlvMbILBr19xEw1k411Pd/+bZ8esdOznDthSlu2WWcOaO1plvxkVNlqFxV7MAm8hpi1qOYuMUHYyF+d1pQgVOokJnLwzKcxzuF17TFn+9VoN6ow5471fRtexTW1TqeqY7phVGNxTMZorL5PnoxaA3ioDP9shzMS+WsNOecm34rm+aYoTeGMYDz9esOG9ft2HF/W4U8DCCIAih3w+h28Mtiz5V7YtCDnLjhRF3d8PbQHBgMUw+2yzZyEPOAX54nkkKvSS19sTK+XtlVf8msJr/fO21t7blEhACW4WACPpWmWk5zwEC6I4P2w+d6Ltrr/as/uttO36tY6Wn2VZax3j2QXEvCLtJb9d776YEurGIjbCZPWqTSkb1w2NsR8otO6ktqe4vnlBAGO+Po2WL1mm16pN734g+/o1Cj3v6PnoFKh6JIbqhsR86iyJHoHPfd9NdTZd91WrMksgbzFnwnC6uUhwzN25htzUFAtI97kWb/ukooFyFzZwXCXgYUTtbvKFwo5eBc8TZG8JhAzymdc794SC6jT6zZPXnWwapgk6SWnsT5XxJWZXPJf7EgysrswfFGpcLfisSEEHfirMu57yxuHtr5zgQ/CcbwtfZkJ5tQbLdspSTu+XzNChjpZpyqyYQLQ820xa8MWv1Xrn5d3zYiL3pembE0RSI0QXZ2Y3tmHapGCCGos3Cjfe4CMA0PIcC1/C5WACGXeQk7tRMhffmi6lqxfcvRr4b8TZj5MYteZnYYkBdvh+vg+I0WWNUs37zvn2Waz4cAD/UbrZYoCevYJcFLsZKWfMJOA8r5X7JdvwHQq/xzXZ7x2ERcbmwtzoBEfSt/gmQ8x8ggBHyH//4NU3f7p7mpt1XuJD8Rxvic20rPR1UOm2B8gZyrXVEuUmLKgr6oGs6d9Wb9DDTRCV7vcJrFT0EWTQ+PXiMS3bI4h1wTmc13os56DpwLiv5yiVh80S39R8MFuZcbs1Icld5PjbzWJ5asH7kg/n3hYS3Qk16pSBWYM2nlv1Umlr/oiz3KwDVb/SsHU9KIRi5eIXAIAERdPlECIFvQwAD6s6a6bcsr32KrcJzLIhfYaXROWAlZ1mQzlqgmgDKMVu+fG/Kq2pXfcFNP9DxTGvYgJU/ULEtTz8zVd+K4p+J/oDM5oo7sFA4xjmuL8E6+MQsELCozLm9nT156J91l7f8tQa/aAaWRHn6IO32W6sA1kEF9l4F9jdT8L+pwP2Wq8aePRJsb4sVLperEDg2ARF0+XQIgREIoAV/2203+kqtnFAJ2qdakJxlWdE5AOlZVhrvBFCzoFQLQNXwuaTv2X51Xq1s3ePrnpOLXlF0TfU3Y09nQx+KF1tvoQ+dZMEy/3an/50EP/MZ5FEHG/gRhgWcXAF9BfYyABxJwX4GwPmWBc7jiePvBVV9amzm5Pk3v/mGQHLFR/hwylO3PAER9C3/ERAA/x4Edu++obK2FrbseH7GS+Bkpfqnq1SdBio+FSA5Wal0u1JqEpRqKKV8suoLFnpmbReEnUS/MLgBYR/+R/28rBd68bj1Wr7ulCnqfKCD2kYR5Saebp1AFzYCsrC7xLKsAAA6lmUvKrCOWJb1HCjnqdRy9tmu/bSlKvsAGkci32tfdtkH8LnyIwSEwPdBQAT9+4AnhwqB70Rg7gtz7pnPQT1sH2lZEE1bkMwkSTjrKDWbqmRWqXjWAtimVDqlQI1DmjaUghqA8kFBRYHCJPXc0i+mcxkZNTFnRtT1c4at9OJYdYjawIIh6+aSLSTWPQsfiAGsGDuOopUNFgq2s2wBLIFlz1uWexgUHFIWHATbPwTgHQHHWki8Zntxcbo7NzcXfydm8u9CQAh8bwRE0L83bnKUEPh3IfCFL3zBffzx+yrV6GgN4qgRemnDiZJxZaetJA4nHNsaQxd+mqpxlSZjCpIGgFVXoJo2WD6AVQVIK2BBRaXKBZW6qcJ7ZSlQbmYvF2xoC6wYi8JbYCVgWRGKtAIrtCwIIYUgRaFWqpNaqmeBvepYzopS1qqyAHO626nyVh3PatuqsmLF8ZpT2baWNFr9g2dDOHehCPa/ywdDXkQIfA8ERNC/B2hyiBB4vgjgvvy9996L/UCdTudh23HWHHs5cFbc2Gmktt11Esfup47rxlY/JOt+3U+1YiVx7CrbStOK68cdO03HYzdJJ/ykWt2RApyMnceSiy66KJU97OdrpuV9hc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RE0EdnJkcIASEgBISAECgdARH00k2JDEgICAEhIASEwOgERNBHZyZHCAEhIASEgBAoHQER9NJNiQxICAgBISAEhMDoBETQR2cmRwgBISAEhIAQKB0BEfTSTYkMSAgIASEgBITA6AT+P1H2l32j5aCY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4267200"/>
            <a:ext cx="2362200" cy="1771650"/>
          </a:xfrm>
          <a:prstGeom prst="rect">
            <a:avLst/>
          </a:prstGeom>
        </p:spPr>
      </p:pic>
    </p:spTree>
    <p:custDataLst>
      <p:tags r:id="rId1"/>
    </p:custDataLst>
    <p:extLst>
      <p:ext uri="{BB962C8B-B14F-4D97-AF65-F5344CB8AC3E}">
        <p14:creationId xmlns:p14="http://schemas.microsoft.com/office/powerpoint/2010/main" val="142916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609600" y="914400"/>
            <a:ext cx="7950200" cy="685800"/>
          </a:xfrm>
        </p:spPr>
        <p:txBody>
          <a:bodyPr>
            <a:noAutofit/>
          </a:bodyPr>
          <a:lstStyle/>
          <a:p>
            <a:pPr>
              <a:lnSpc>
                <a:spcPct val="85000"/>
              </a:lnSpc>
            </a:pPr>
            <a:r>
              <a:rPr lang="en-US" b="1" dirty="0">
                <a:solidFill>
                  <a:srgbClr val="1B4955"/>
                </a:solidFill>
              </a:rPr>
              <a:t>GDD Regional Detection Centers</a:t>
            </a:r>
          </a:p>
        </p:txBody>
      </p:sp>
      <p:sp>
        <p:nvSpPr>
          <p:cNvPr id="338947" name="Rectangle 3"/>
          <p:cNvSpPr>
            <a:spLocks noGrp="1" noChangeArrowheads="1"/>
          </p:cNvSpPr>
          <p:nvPr>
            <p:ph type="body" idx="1"/>
          </p:nvPr>
        </p:nvSpPr>
        <p:spPr>
          <a:xfrm>
            <a:off x="457200" y="1752600"/>
            <a:ext cx="8382000" cy="3886200"/>
          </a:xfrm>
        </p:spPr>
        <p:txBody>
          <a:bodyPr>
            <a:normAutofit/>
          </a:bodyPr>
          <a:lstStyle/>
          <a:p>
            <a:pPr lvl="0">
              <a:lnSpc>
                <a:spcPct val="85000"/>
              </a:lnSpc>
              <a:spcBef>
                <a:spcPts val="0"/>
              </a:spcBef>
            </a:pPr>
            <a:r>
              <a:rPr lang="en-US" b="1" i="1" kern="1200" dirty="0">
                <a:solidFill>
                  <a:srgbClr val="036361"/>
                </a:solidFill>
              </a:rPr>
              <a:t>10</a:t>
            </a:r>
            <a:r>
              <a:rPr kumimoji="0" lang="en-US" b="1" i="1" u="none" strike="noStrike" kern="1200" cap="none" spc="0" normalizeH="0" baseline="0" noProof="0" dirty="0">
                <a:ln>
                  <a:noFill/>
                </a:ln>
                <a:solidFill>
                  <a:srgbClr val="036361"/>
                </a:solidFill>
                <a:effectLst/>
                <a:uLnTx/>
                <a:uFillTx/>
                <a:ea typeface="+mn-ea"/>
                <a:cs typeface="+mn-cs"/>
              </a:rPr>
              <a:t> locations</a:t>
            </a:r>
            <a:r>
              <a:rPr kumimoji="0" lang="en-US" b="1" i="1" u="none" strike="noStrike" kern="1200" cap="none" spc="0" normalizeH="0" baseline="0" noProof="0" dirty="0">
                <a:ln>
                  <a:noFill/>
                </a:ln>
                <a:solidFill>
                  <a:prstClr val="black"/>
                </a:solidFill>
                <a:effectLst/>
                <a:uLnTx/>
                <a:uFillTx/>
                <a:ea typeface="+mn-ea"/>
                <a:cs typeface="+mn-cs"/>
              </a:rPr>
              <a:t>:  </a:t>
            </a:r>
            <a:r>
              <a:rPr lang="en-US" dirty="0">
                <a:solidFill>
                  <a:prstClr val="black"/>
                </a:solidFill>
              </a:rPr>
              <a:t>Bangladesh, Central America (Guatemala), Central Asia (Kazakhstan), China, Egypt, India, Kenya, South Africa, the South Caucasus (Georgia), &amp; Thailand</a:t>
            </a:r>
          </a:p>
          <a:p>
            <a:pPr lvl="0" fontAlgn="auto">
              <a:spcAft>
                <a:spcPts val="0"/>
              </a:spcAft>
              <a:buClrTx/>
              <a:buFont typeface="Arial" pitchFamily="34" charset="0"/>
              <a:buChar char="•"/>
            </a:pPr>
            <a:endParaRPr kumimoji="0" lang="en-US" sz="800" b="0" i="0" u="none" strike="noStrike" kern="1200" cap="none" spc="0" normalizeH="0" baseline="0" noProof="0" dirty="0">
              <a:ln>
                <a:noFill/>
              </a:ln>
              <a:solidFill>
                <a:prstClr val="black"/>
              </a:solidFill>
              <a:effectLst/>
              <a:uLnTx/>
              <a:uFillTx/>
              <a:ea typeface="+mn-ea"/>
              <a:cs typeface="+mn-cs"/>
            </a:endParaRPr>
          </a:p>
          <a:p>
            <a:pPr lvl="0" fontAlgn="auto">
              <a:lnSpc>
                <a:spcPct val="85000"/>
              </a:lnSpc>
              <a:spcBef>
                <a:spcPts val="0"/>
              </a:spcBef>
              <a:spcAft>
                <a:spcPts val="0"/>
              </a:spcAft>
              <a:buClrTx/>
              <a:buFont typeface="Arial" pitchFamily="34" charset="0"/>
              <a:buChar char="•"/>
            </a:pPr>
            <a:r>
              <a:rPr kumimoji="0" lang="en-US" b="1" i="1" u="none" strike="noStrike" kern="1200" cap="none" spc="0" normalizeH="0" baseline="0" noProof="0" dirty="0">
                <a:ln>
                  <a:noFill/>
                </a:ln>
                <a:solidFill>
                  <a:srgbClr val="036361"/>
                </a:solidFill>
                <a:effectLst/>
                <a:uLnTx/>
                <a:uFillTx/>
                <a:ea typeface="+mn-ea"/>
                <a:cs typeface="+mn-cs"/>
              </a:rPr>
              <a:t>Selection based on 5 factors</a:t>
            </a:r>
            <a:r>
              <a:rPr kumimoji="0" lang="en-US" b="1" i="1" u="none" strike="noStrike" kern="1200" cap="none" spc="0" normalizeH="0" baseline="0" noProof="0" dirty="0">
                <a:ln>
                  <a:noFill/>
                </a:ln>
                <a:solidFill>
                  <a:prstClr val="black"/>
                </a:solidFill>
                <a:effectLst/>
                <a:uLnTx/>
                <a:uFillTx/>
                <a:ea typeface="+mn-ea"/>
                <a:cs typeface="+mn-cs"/>
              </a:rPr>
              <a:t>:  </a:t>
            </a:r>
            <a:r>
              <a:rPr kumimoji="0" lang="en-US" b="0" i="0" u="none" strike="noStrike" kern="1200" cap="none" spc="0" normalizeH="0" baseline="0" noProof="0" dirty="0">
                <a:ln>
                  <a:noFill/>
                </a:ln>
                <a:solidFill>
                  <a:prstClr val="black"/>
                </a:solidFill>
                <a:effectLst/>
                <a:uLnTx/>
                <a:uFillTx/>
                <a:ea typeface="+mn-ea"/>
                <a:cs typeface="+mn-cs"/>
              </a:rPr>
              <a:t>public health significance, country commitment, established CDC presence, established regional reach, &amp; international partner presence</a:t>
            </a:r>
          </a:p>
          <a:p>
            <a:pPr marL="0" indent="0">
              <a:buNone/>
            </a:pPr>
            <a:endParaRPr lang="en-US" dirty="0"/>
          </a:p>
        </p:txBody>
      </p:sp>
      <p:pic>
        <p:nvPicPr>
          <p:cNvPr id="6" name="Picture 2" descr="http://cnsnews.com/sites/default/files/images/cdc%20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5077806"/>
            <a:ext cx="1529070" cy="11219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9907" y="5100894"/>
            <a:ext cx="859785" cy="1112513"/>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14296" y="5146607"/>
            <a:ext cx="800100" cy="1066800"/>
          </a:xfrm>
          <a:prstGeom prst="rect">
            <a:avLst/>
          </a:prstGeom>
        </p:spPr>
      </p:pic>
    </p:spTree>
    <p:custDataLst>
      <p:tags r:id="rId1"/>
    </p:custDataLst>
    <p:extLst>
      <p:ext uri="{BB962C8B-B14F-4D97-AF65-F5344CB8AC3E}">
        <p14:creationId xmlns:p14="http://schemas.microsoft.com/office/powerpoint/2010/main" val="1046019329"/>
      </p:ext>
    </p:extLst>
  </p:cSld>
  <p:clrMapOvr>
    <a:masterClrMapping/>
  </p:clrMapOvr>
  <mc:AlternateContent xmlns:mc="http://schemas.openxmlformats.org/markup-compatibility/2006" xmlns:p14="http://schemas.microsoft.com/office/powerpoint/2010/main">
    <mc:Choice Requires="p14">
      <p:transition p14:dur="0" advTm="115581"/>
    </mc:Choice>
    <mc:Fallback xmlns="">
      <p:transition advTm="11558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62000" y="762000"/>
            <a:ext cx="7645400" cy="685800"/>
          </a:xfrm>
        </p:spPr>
        <p:txBody>
          <a:bodyPr>
            <a:noAutofit/>
          </a:bodyPr>
          <a:lstStyle/>
          <a:p>
            <a:pPr algn="ctr"/>
            <a:r>
              <a:rPr lang="en-US" b="1" dirty="0">
                <a:solidFill>
                  <a:srgbClr val="1B4955"/>
                </a:solidFill>
                <a:latin typeface="+mn-lt"/>
              </a:rPr>
              <a:t>Key Accomplishments 2006-18</a:t>
            </a:r>
          </a:p>
        </p:txBody>
      </p:sp>
      <p:sp>
        <p:nvSpPr>
          <p:cNvPr id="16" name="Content Placeholder 15"/>
          <p:cNvSpPr>
            <a:spLocks noGrp="1"/>
          </p:cNvSpPr>
          <p:nvPr>
            <p:ph idx="1"/>
          </p:nvPr>
        </p:nvSpPr>
        <p:spPr>
          <a:xfrm>
            <a:off x="381000" y="1663680"/>
            <a:ext cx="8686800" cy="4392315"/>
          </a:xfrm>
        </p:spPr>
        <p:txBody>
          <a:bodyPr>
            <a:normAutofit/>
          </a:bodyPr>
          <a:lstStyle/>
          <a:p>
            <a:pPr>
              <a:lnSpc>
                <a:spcPct val="95000"/>
              </a:lnSpc>
              <a:spcBef>
                <a:spcPts val="0"/>
              </a:spcBef>
              <a:spcAft>
                <a:spcPts val="0"/>
              </a:spcAft>
              <a:buFont typeface="Arial" panose="020B0604020202020204" pitchFamily="34" charset="0"/>
              <a:buChar char="•"/>
            </a:pPr>
            <a:r>
              <a:rPr lang="en-US" sz="3000" b="1" dirty="0">
                <a:solidFill>
                  <a:srgbClr val="036361"/>
                </a:solidFill>
              </a:rPr>
              <a:t>Outbreak response</a:t>
            </a:r>
            <a:r>
              <a:rPr lang="en-US" sz="3000" b="1" dirty="0">
                <a:solidFill>
                  <a:srgbClr val="000000"/>
                </a:solidFill>
              </a:rPr>
              <a:t>:  </a:t>
            </a:r>
            <a:r>
              <a:rPr lang="en-US" sz="3000" dirty="0">
                <a:solidFill>
                  <a:srgbClr val="000000"/>
                </a:solidFill>
              </a:rPr>
              <a:t>&gt;2375 outbreaks &amp; other PH emergencies in 62 countries</a:t>
            </a:r>
          </a:p>
          <a:p>
            <a:pPr marL="0" indent="0">
              <a:lnSpc>
                <a:spcPct val="85000"/>
              </a:lnSpc>
              <a:spcBef>
                <a:spcPts val="0"/>
              </a:spcBef>
              <a:buNone/>
            </a:pPr>
            <a:endParaRPr lang="en-US" sz="800" dirty="0">
              <a:solidFill>
                <a:srgbClr val="000000"/>
              </a:solidFill>
            </a:endParaRPr>
          </a:p>
          <a:p>
            <a:pPr>
              <a:lnSpc>
                <a:spcPct val="95000"/>
              </a:lnSpc>
              <a:spcBef>
                <a:spcPts val="0"/>
              </a:spcBef>
              <a:buFont typeface="Arial" panose="020B0604020202020204" pitchFamily="34" charset="0"/>
              <a:buChar char="•"/>
            </a:pPr>
            <a:r>
              <a:rPr lang="en-US" sz="2800" b="1" dirty="0">
                <a:solidFill>
                  <a:srgbClr val="036361"/>
                </a:solidFill>
              </a:rPr>
              <a:t>Discovered</a:t>
            </a:r>
            <a:r>
              <a:rPr lang="en-US" sz="2800" dirty="0">
                <a:solidFill>
                  <a:srgbClr val="000000"/>
                </a:solidFill>
              </a:rPr>
              <a:t> 83 pathogens for first time in a country, 11 new to world &amp; 7 with new mode of transmission</a:t>
            </a:r>
          </a:p>
          <a:p>
            <a:pPr>
              <a:lnSpc>
                <a:spcPct val="95000"/>
              </a:lnSpc>
              <a:spcBef>
                <a:spcPts val="0"/>
              </a:spcBef>
              <a:buFont typeface="Arial" panose="020B0604020202020204" pitchFamily="34" charset="0"/>
              <a:buChar char="•"/>
            </a:pPr>
            <a:endParaRPr lang="en-US" sz="800" b="1" dirty="0">
              <a:solidFill>
                <a:srgbClr val="008080"/>
              </a:solidFill>
            </a:endParaRPr>
          </a:p>
          <a:p>
            <a:pPr>
              <a:lnSpc>
                <a:spcPct val="95000"/>
              </a:lnSpc>
              <a:spcBef>
                <a:spcPts val="0"/>
              </a:spcBef>
              <a:buFont typeface="Arial" panose="020B0604020202020204" pitchFamily="34" charset="0"/>
              <a:buChar char="•"/>
            </a:pPr>
            <a:r>
              <a:rPr lang="en-US" sz="2800" b="1" dirty="0">
                <a:solidFill>
                  <a:srgbClr val="036361"/>
                </a:solidFill>
              </a:rPr>
              <a:t>Trained</a:t>
            </a:r>
            <a:r>
              <a:rPr lang="en-US" sz="2800" dirty="0">
                <a:solidFill>
                  <a:srgbClr val="000000"/>
                </a:solidFill>
              </a:rPr>
              <a:t> &gt;131,500 worldwide in &gt;4000 training sessions </a:t>
            </a:r>
          </a:p>
          <a:p>
            <a:pPr marL="0" indent="0">
              <a:lnSpc>
                <a:spcPct val="85000"/>
              </a:lnSpc>
              <a:spcBef>
                <a:spcPts val="0"/>
              </a:spcBef>
              <a:buNone/>
            </a:pPr>
            <a:endParaRPr lang="en-US" sz="800" dirty="0">
              <a:solidFill>
                <a:srgbClr val="000000"/>
              </a:solidFill>
            </a:endParaRPr>
          </a:p>
          <a:p>
            <a:pPr>
              <a:buFont typeface="Arial" panose="020B0604020202020204" pitchFamily="34" charset="0"/>
              <a:buChar char="•"/>
            </a:pPr>
            <a:r>
              <a:rPr lang="en-US" sz="2800" b="1" dirty="0">
                <a:solidFill>
                  <a:srgbClr val="036361"/>
                </a:solidFill>
              </a:rPr>
              <a:t>Strengthened PH Lab </a:t>
            </a:r>
            <a:r>
              <a:rPr lang="en-US" sz="2800" dirty="0"/>
              <a:t>system-introduced </a:t>
            </a:r>
            <a:br>
              <a:rPr lang="en-US" sz="2800" dirty="0">
                <a:solidFill>
                  <a:srgbClr val="FF00FF"/>
                </a:solidFill>
              </a:rPr>
            </a:br>
            <a:r>
              <a:rPr lang="en-US" sz="2800" dirty="0"/>
              <a:t>545 diagnostic tests to country labs &amp;</a:t>
            </a:r>
            <a:br>
              <a:rPr lang="en-US" sz="2800" dirty="0">
                <a:solidFill>
                  <a:srgbClr val="FF00FF"/>
                </a:solidFill>
              </a:rPr>
            </a:br>
            <a:r>
              <a:rPr lang="en-US" sz="2800" dirty="0"/>
              <a:t> certified &gt; 400 BSCs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460895"/>
            <a:ext cx="1731919" cy="1623675"/>
          </a:xfrm>
          <a:prstGeom prst="rect">
            <a:avLst/>
          </a:prstGeom>
        </p:spPr>
      </p:pic>
    </p:spTree>
    <p:custDataLst>
      <p:tags r:id="rId1"/>
    </p:custDataLst>
    <p:extLst>
      <p:ext uri="{BB962C8B-B14F-4D97-AF65-F5344CB8AC3E}">
        <p14:creationId xmlns:p14="http://schemas.microsoft.com/office/powerpoint/2010/main" val="1533800201"/>
      </p:ext>
    </p:extLst>
  </p:cSld>
  <p:clrMapOvr>
    <a:masterClrMapping/>
  </p:clrMapOvr>
  <mc:AlternateContent xmlns:mc="http://schemas.openxmlformats.org/markup-compatibility/2006" xmlns:p14="http://schemas.microsoft.com/office/powerpoint/2010/main">
    <mc:Choice Requires="p14">
      <p:transition p14:dur="0" advTm="134961"/>
    </mc:Choice>
    <mc:Fallback xmlns="">
      <p:transition advTm="13496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609600" y="762000"/>
            <a:ext cx="7772400" cy="685800"/>
          </a:xfrm>
        </p:spPr>
        <p:txBody>
          <a:bodyPr>
            <a:noAutofit/>
          </a:bodyPr>
          <a:lstStyle/>
          <a:p>
            <a:r>
              <a:rPr lang="en-US" b="1" dirty="0">
                <a:solidFill>
                  <a:srgbClr val="1B4955"/>
                </a:solidFill>
              </a:rPr>
              <a:t>Surveillance in Kibera, Kenya</a:t>
            </a:r>
          </a:p>
        </p:txBody>
      </p:sp>
      <p:sp>
        <p:nvSpPr>
          <p:cNvPr id="338947" name="Rectangle 3"/>
          <p:cNvSpPr>
            <a:spLocks noGrp="1" noChangeArrowheads="1"/>
          </p:cNvSpPr>
          <p:nvPr>
            <p:ph type="body" idx="1"/>
          </p:nvPr>
        </p:nvSpPr>
        <p:spPr>
          <a:xfrm>
            <a:off x="685800" y="5029200"/>
            <a:ext cx="7848600" cy="657833"/>
          </a:xfrm>
        </p:spPr>
        <p:txBody>
          <a:bodyPr/>
          <a:lstStyle/>
          <a:p>
            <a:pPr marL="0" indent="0">
              <a:buNone/>
            </a:pPr>
            <a:r>
              <a:rPr lang="en-US" sz="2800" b="1" dirty="0">
                <a:solidFill>
                  <a:srgbClr val="008080"/>
                </a:solidFill>
              </a:rPr>
              <a:t>Click on this link</a:t>
            </a:r>
            <a:r>
              <a:rPr lang="en-US" dirty="0"/>
              <a:t>:  </a:t>
            </a:r>
            <a:r>
              <a:rPr lang="en-US" sz="1600" dirty="0">
                <a:hlinkClick r:id="rId4"/>
              </a:rPr>
              <a:t>http://www.cdc.gov/globalhealth/video/gdd/inkibera.htm</a:t>
            </a:r>
            <a:endParaRPr lang="en-US" sz="1600" dirty="0"/>
          </a:p>
          <a:p>
            <a:endParaRPr lang="en-US" dirty="0"/>
          </a:p>
          <a:p>
            <a:endParaRPr lang="en-US" dirty="0"/>
          </a:p>
          <a:p>
            <a:endParaRPr lang="en-US" dirty="0"/>
          </a:p>
          <a:p>
            <a:endParaRPr lang="en-US" dirty="0"/>
          </a:p>
          <a:p>
            <a:endParaRPr lang="en-US" dirty="0"/>
          </a:p>
          <a:p>
            <a:endParaRPr lang="en-US" dirty="0"/>
          </a:p>
          <a:p>
            <a:endParaRPr lang="en-US" dirty="0">
              <a:hlinkClick r:id="rId4"/>
            </a:endParaRPr>
          </a:p>
          <a:p>
            <a:endParaRPr lang="en-US" dirty="0"/>
          </a:p>
          <a:p>
            <a:endParaRPr lang="en-US" dirty="0"/>
          </a:p>
        </p:txBody>
      </p:sp>
      <p:sp>
        <p:nvSpPr>
          <p:cNvPr id="6" name="Rectangle 5"/>
          <p:cNvSpPr/>
          <p:nvPr/>
        </p:nvSpPr>
        <p:spPr>
          <a:xfrm>
            <a:off x="1981200" y="5900127"/>
            <a:ext cx="7086600" cy="246221"/>
          </a:xfrm>
          <a:prstGeom prst="rect">
            <a:avLst/>
          </a:prstGeom>
          <a:solidFill>
            <a:schemeClr val="bg1"/>
          </a:solidFill>
        </p:spPr>
        <p:txBody>
          <a:bodyPr wrap="square">
            <a:spAutoFit/>
          </a:bodyPr>
          <a:lstStyle/>
          <a:p>
            <a:r>
              <a:rPr lang="en-US" sz="1000" dirty="0">
                <a:solidFill>
                  <a:schemeClr val="bg1">
                    <a:lumMod val="65000"/>
                  </a:schemeClr>
                </a:solidFill>
                <a:latin typeface="Times New Roman" pitchFamily="18" charset="0"/>
                <a:cs typeface="Times New Roman" pitchFamily="18" charset="0"/>
              </a:rPr>
              <a:t>https://upload.wikimedia.org/wikipedia/commons/d/df/Kibera_Nairobi_Kenya_slums_shanty_town_October_2008.jpg</a:t>
            </a:r>
          </a:p>
        </p:txBody>
      </p:sp>
      <p:pic>
        <p:nvPicPr>
          <p:cNvPr id="4" name="Picture 3"/>
          <p:cNvPicPr>
            <a:picLocks noChangeAspect="1"/>
          </p:cNvPicPr>
          <p:nvPr/>
        </p:nvPicPr>
        <p:blipFill>
          <a:blip r:embed="rId5"/>
          <a:stretch>
            <a:fillRect/>
          </a:stretch>
        </p:blipFill>
        <p:spPr>
          <a:xfrm>
            <a:off x="3657600" y="1826732"/>
            <a:ext cx="4343400" cy="2897668"/>
          </a:xfrm>
          <a:prstGeom prst="roundRect">
            <a:avLst>
              <a:gd name="adj" fmla="val 8594"/>
            </a:avLst>
          </a:prstGeom>
          <a:solidFill>
            <a:srgbClr val="FFFFFF">
              <a:shade val="85000"/>
            </a:srgbClr>
          </a:solidFill>
          <a:ln>
            <a:noFill/>
          </a:ln>
          <a:effectLst/>
        </p:spPr>
      </p:pic>
      <p:pic>
        <p:nvPicPr>
          <p:cNvPr id="5" name="Picture 4"/>
          <p:cNvPicPr>
            <a:picLocks noChangeAspect="1"/>
          </p:cNvPicPr>
          <p:nvPr/>
        </p:nvPicPr>
        <p:blipFill>
          <a:blip r:embed="rId6"/>
          <a:stretch>
            <a:fillRect/>
          </a:stretch>
        </p:blipFill>
        <p:spPr>
          <a:xfrm>
            <a:off x="1219200" y="1760516"/>
            <a:ext cx="1828800" cy="3040084"/>
          </a:xfrm>
          <a:prstGeom prst="rect">
            <a:avLst/>
          </a:prstGeom>
        </p:spPr>
      </p:pic>
    </p:spTree>
    <p:custDataLst>
      <p:tags r:id="rId1"/>
    </p:custDataLst>
    <p:extLst>
      <p:ext uri="{BB962C8B-B14F-4D97-AF65-F5344CB8AC3E}">
        <p14:creationId xmlns:p14="http://schemas.microsoft.com/office/powerpoint/2010/main" val="3865126034"/>
      </p:ext>
    </p:extLst>
  </p:cSld>
  <p:clrMapOvr>
    <a:masterClrMapping/>
  </p:clrMapOvr>
  <mc:AlternateContent xmlns:mc="http://schemas.openxmlformats.org/markup-compatibility/2006" xmlns:p14="http://schemas.microsoft.com/office/powerpoint/2010/main">
    <mc:Choice Requires="p14">
      <p:transition p14:dur="0" advTm="38992"/>
    </mc:Choice>
    <mc:Fallback xmlns="">
      <p:transition advTm="3899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27971"/>
            <a:ext cx="8534400" cy="1143000"/>
          </a:xfrm>
        </p:spPr>
        <p:txBody>
          <a:bodyPr>
            <a:noAutofit/>
          </a:bodyPr>
          <a:lstStyle/>
          <a:p>
            <a:pPr>
              <a:lnSpc>
                <a:spcPct val="85000"/>
              </a:lnSpc>
            </a:pPr>
            <a:r>
              <a:rPr lang="en-US" b="1" dirty="0">
                <a:solidFill>
                  <a:srgbClr val="1B4955"/>
                </a:solidFill>
              </a:rPr>
              <a:t>Surveillance in Low-resource Settings (LRS):  </a:t>
            </a:r>
            <a:r>
              <a:rPr lang="en-US" b="1" i="1" dirty="0">
                <a:solidFill>
                  <a:srgbClr val="1B4955"/>
                </a:solidFill>
              </a:rPr>
              <a:t>What is Available?</a:t>
            </a:r>
          </a:p>
        </p:txBody>
      </p:sp>
      <p:sp>
        <p:nvSpPr>
          <p:cNvPr id="3" name="Content Placeholder 2"/>
          <p:cNvSpPr>
            <a:spLocks noGrp="1"/>
          </p:cNvSpPr>
          <p:nvPr>
            <p:ph idx="1"/>
          </p:nvPr>
        </p:nvSpPr>
        <p:spPr>
          <a:xfrm>
            <a:off x="609600" y="2133600"/>
            <a:ext cx="8229600" cy="3206009"/>
          </a:xfrm>
        </p:spPr>
        <p:txBody>
          <a:bodyPr>
            <a:normAutofit fontScale="77500" lnSpcReduction="20000"/>
          </a:bodyPr>
          <a:lstStyle/>
          <a:p>
            <a:pPr>
              <a:lnSpc>
                <a:spcPct val="105000"/>
              </a:lnSpc>
              <a:spcBef>
                <a:spcPts val="0"/>
              </a:spcBef>
            </a:pPr>
            <a:r>
              <a:rPr lang="en-US" sz="3800" b="1" dirty="0">
                <a:solidFill>
                  <a:srgbClr val="FF0000"/>
                </a:solidFill>
              </a:rPr>
              <a:t>↑</a:t>
            </a:r>
            <a:r>
              <a:rPr lang="en-US" sz="3800" dirty="0"/>
              <a:t>#s of organizations, partnerships, global &amp; regional networks: </a:t>
            </a:r>
            <a:r>
              <a:rPr lang="en-US" sz="3800" i="1" dirty="0"/>
              <a:t>WHO, GAVI, GFATM, Bill &amp; Melinda Gates, google.org, Rockefeller</a:t>
            </a:r>
          </a:p>
          <a:p>
            <a:pPr>
              <a:lnSpc>
                <a:spcPct val="85000"/>
              </a:lnSpc>
              <a:spcBef>
                <a:spcPts val="0"/>
              </a:spcBef>
            </a:pPr>
            <a:endParaRPr lang="en-US" sz="1200" i="1" dirty="0"/>
          </a:p>
          <a:p>
            <a:pPr>
              <a:lnSpc>
                <a:spcPct val="105000"/>
              </a:lnSpc>
              <a:spcBef>
                <a:spcPts val="0"/>
              </a:spcBef>
            </a:pPr>
            <a:r>
              <a:rPr lang="en-US" sz="3800" b="1" dirty="0">
                <a:solidFill>
                  <a:srgbClr val="FF0000"/>
                </a:solidFill>
              </a:rPr>
              <a:t>↑</a:t>
            </a:r>
            <a:r>
              <a:rPr lang="en-US" sz="3800" dirty="0"/>
              <a:t> support networks:  INDEPTH, IEIP, GDD</a:t>
            </a:r>
          </a:p>
          <a:p>
            <a:pPr>
              <a:lnSpc>
                <a:spcPct val="85000"/>
              </a:lnSpc>
              <a:spcBef>
                <a:spcPts val="0"/>
              </a:spcBef>
            </a:pPr>
            <a:endParaRPr lang="en-US" sz="1200" dirty="0"/>
          </a:p>
          <a:p>
            <a:pPr>
              <a:lnSpc>
                <a:spcPct val="95000"/>
              </a:lnSpc>
              <a:spcBef>
                <a:spcPts val="0"/>
              </a:spcBef>
            </a:pPr>
            <a:r>
              <a:rPr lang="en-US" sz="3800" dirty="0"/>
              <a:t>Can provide additional resources</a:t>
            </a:r>
          </a:p>
          <a:p>
            <a:pPr>
              <a:lnSpc>
                <a:spcPct val="85000"/>
              </a:lnSpc>
              <a:spcBef>
                <a:spcPts val="0"/>
              </a:spcBef>
            </a:pPr>
            <a:endParaRPr lang="en-US" sz="1200" dirty="0"/>
          </a:p>
          <a:p>
            <a:pPr>
              <a:lnSpc>
                <a:spcPct val="95000"/>
              </a:lnSpc>
              <a:spcBef>
                <a:spcPts val="0"/>
              </a:spcBef>
            </a:pPr>
            <a:r>
              <a:rPr lang="en-US" sz="3800" dirty="0"/>
              <a:t>Can create new challenges</a:t>
            </a:r>
          </a:p>
          <a:p>
            <a:pPr>
              <a:lnSpc>
                <a:spcPct val="85000"/>
              </a:lnSpc>
              <a:spcBef>
                <a:spcPts val="0"/>
              </a:spcBef>
            </a:pPr>
            <a:endParaRPr lang="en-US" i="1" dirty="0"/>
          </a:p>
        </p:txBody>
      </p:sp>
      <p:sp>
        <p:nvSpPr>
          <p:cNvPr id="5" name="Rectangle 4"/>
          <p:cNvSpPr/>
          <p:nvPr/>
        </p:nvSpPr>
        <p:spPr>
          <a:xfrm>
            <a:off x="838200" y="5710535"/>
            <a:ext cx="5867241" cy="461665"/>
          </a:xfrm>
          <a:prstGeom prst="rect">
            <a:avLst/>
          </a:prstGeom>
          <a:ln w="25400">
            <a:solidFill>
              <a:srgbClr val="036361"/>
            </a:solidFill>
          </a:ln>
        </p:spPr>
        <p:txBody>
          <a:bodyPr wrap="square">
            <a:spAutoFit/>
          </a:bodyPr>
          <a:lstStyle/>
          <a:p>
            <a:r>
              <a:rPr lang="en-US" sz="2400" b="1" i="1" dirty="0">
                <a:solidFill>
                  <a:srgbClr val="008080"/>
                </a:solidFill>
                <a:latin typeface="+mn-lt"/>
              </a:rPr>
              <a:t>See Table 17-1 in supplemental reading</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4874" y="4415384"/>
            <a:ext cx="1954326" cy="1710035"/>
          </a:xfrm>
          <a:prstGeom prst="rect">
            <a:avLst/>
          </a:prstGeom>
        </p:spPr>
      </p:pic>
    </p:spTree>
    <p:custDataLst>
      <p:tags r:id="rId1"/>
    </p:custDataLst>
    <p:extLst>
      <p:ext uri="{BB962C8B-B14F-4D97-AF65-F5344CB8AC3E}">
        <p14:creationId xmlns:p14="http://schemas.microsoft.com/office/powerpoint/2010/main" val="2275560148"/>
      </p:ext>
    </p:extLst>
  </p:cSld>
  <p:clrMapOvr>
    <a:masterClrMapping/>
  </p:clrMapOvr>
  <mc:AlternateContent xmlns:mc="http://schemas.openxmlformats.org/markup-compatibility/2006" xmlns:p14="http://schemas.microsoft.com/office/powerpoint/2010/main">
    <mc:Choice Requires="p14">
      <p:transition p14:dur="0" advTm="114427"/>
    </mc:Choice>
    <mc:Fallback xmlns="">
      <p:transition advTm="11442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ATION_PLAYLIST_COUNT" val="0"/>
  <p:tag name="PRESENTATION_PRESENTER_SLIDE_LEVEL" val="0"/>
  <p:tag name="PLAYERLOGOHEIGHT" val="35"/>
  <p:tag name="PLAYERLOGOWIDTH" val="244"/>
  <p:tag name="ARTICULATE_LOGO" val="(None selected)"/>
  <p:tag name="ARTICULATE_PRESENTER" val="Donna Haiduven, Ph.D, RN, CIC"/>
  <p:tag name="ARTICULATE_LMS" val="0"/>
  <p:tag name="ARTICULATE_TEMPLATE" val="PHC6314"/>
  <p:tag name="ARTICULATE_TEMPLATE_GUID" val="0052cbd0-a626-4323-96f2-10e6fc9860ce"/>
  <p:tag name="PRESENTER_PREVIEW_MODE" val="0"/>
  <p:tag name="PRESENTER_PREVIEW_START" val="1"/>
  <p:tag name="LAUNCHINNEWWINDOW" val="1"/>
  <p:tag name="LASTPUBLISHED" val="C:\Users\slopez\Documents\PHC6314_week1_part2\launcher.html"/>
  <p:tag name="ARTICULATE_META_COURSE_VERSION_SET" val="True"/>
  <p:tag name="ARTICULATE_META_NAME_SET" val="True"/>
  <p:tag name="ARTICULATE_REFERENCE_ID" val="b42758ad-7f53-4803-9b68-7bb8abcd35ea"/>
  <p:tag name="ARTICULATE_PROJECT_CHECK" val="0"/>
  <p:tag name="ARTICULATE_DESIGN_ID_PHC6314 TEMPLATE" val="8PxhvpaN"/>
  <p:tag name="ARTICULATE_SLIDE_COUNT" val="30"/>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2230820-c:\users\13185\documents\2018-2020\spring21\6251 1\phc 6251_unit 14.pptx"/>
  <p:tag name="ARTICULATE_PRESENTER_VERSION" val="8"/>
  <p:tag name="ARTICULATE_USED_PAGE_ORIENTATION" val="1"/>
  <p:tag name="ARTICULATE_USED_PAGE_SIZE"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DUPLICATEID" val="9d9a6cae369c433aa69525dcc3452f71"/>
</p:tagLst>
</file>

<file path=ppt/tags/tag11.xml><?xml version="1.0" encoding="utf-8"?>
<p:tagLst xmlns:a="http://schemas.openxmlformats.org/drawingml/2006/main" xmlns:r="http://schemas.openxmlformats.org/officeDocument/2006/relationships" xmlns:p="http://schemas.openxmlformats.org/presentationml/2006/main">
  <p:tag name="DUPLICATEID" val="5cb5b798b5f041a8a2bf0fa73bb7690c"/>
</p:tagLst>
</file>

<file path=ppt/tags/tag12.xml><?xml version="1.0" encoding="utf-8"?>
<p:tagLst xmlns:a="http://schemas.openxmlformats.org/drawingml/2006/main" xmlns:r="http://schemas.openxmlformats.org/officeDocument/2006/relationships" xmlns:p="http://schemas.openxmlformats.org/presentationml/2006/main">
  <p:tag name="DUPLICATEID" val="0b7b34dac6b24db0835d46b3824ce3a7"/>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DUPLICATEID" val="7ac63d843b454172bcc01d1771bec20c"/>
</p:tagLst>
</file>

<file path=ppt/tags/tag15.xml><?xml version="1.0" encoding="utf-8"?>
<p:tagLst xmlns:a="http://schemas.openxmlformats.org/drawingml/2006/main" xmlns:r="http://schemas.openxmlformats.org/officeDocument/2006/relationships" xmlns:p="http://schemas.openxmlformats.org/presentationml/2006/main">
  <p:tag name="DUPLICATEID" val="0b6cf5a894ce4587bf5e85809f75c4bf"/>
</p:tagLst>
</file>

<file path=ppt/tags/tag16.xml><?xml version="1.0" encoding="utf-8"?>
<p:tagLst xmlns:a="http://schemas.openxmlformats.org/drawingml/2006/main" xmlns:r="http://schemas.openxmlformats.org/officeDocument/2006/relationships" xmlns:p="http://schemas.openxmlformats.org/presentationml/2006/main">
  <p:tag name="DUPLICATEID" val="07c9f62a50494f329a0d9bce38382027"/>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DUPLICATEID" val="bcfc2e2d542243ac91fc08523540c2c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DUPLICATEID" val="952593d2c7174fe9ab5a23cae272ac78"/>
</p:tagLst>
</file>

<file path=ppt/tags/tag21.xml><?xml version="1.0" encoding="utf-8"?>
<p:tagLst xmlns:a="http://schemas.openxmlformats.org/drawingml/2006/main" xmlns:r="http://schemas.openxmlformats.org/officeDocument/2006/relationships" xmlns:p="http://schemas.openxmlformats.org/presentationml/2006/main">
  <p:tag name="DUPLICATEID" val="9f4c9e482b3a471296748ebf103989a0"/>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443"/>
  <p:tag name="ARTICULATE_AUDIO_RECORDED" val="1"/>
  <p:tag name="ARTICULATE_LOCK_SLIDE" val="0"/>
  <p:tag name="ARTICULATE_ANNOTATIONS" val="&lt;Annotations /&gt;"/>
  <p:tag name="ELAPSEDTIME" val="28.89"/>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1"/>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48.37504"/>
  <p:tag name="MARGIN_3" val="96.87504"/>
  <p:tag name="MARGIN_4" val="145.375"/>
  <p:tag name="MARGIN_5" val="193.75"/>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UDIO_ID" val="515"/>
  <p:tag name="ARTICULATE_ANNOTATIONS" val="&lt;Annotations /&gt;"/>
  <p:tag name="ELAPSEDTIME" val="52.79"/>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4"/>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TITLE_TAG" val="Importance of GH Health Importance"/>
  <p:tag name="ORIGINAL_AUDIO_FILEPATH" val="C:\Users\jlim2\Documents\2018Fall\PHC6251\Lectures\RugntipDH\PHC6251_week12_part2_2017_copy\ppt\media\media2.m4a"/>
  <p:tag name="ARTICULATE_LOCK_SLIDE" val="0"/>
  <p:tag name="AUDIO_ID" val="514"/>
  <p:tag name="ARTICULATE_ANNOTATIONS" val="&lt;Annotations /&gt;"/>
  <p:tag name="ELAPSEDTIME" val="63.90"/>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2.xml><?xml version="1.0" encoding="utf-8"?>
<p:tagLst xmlns:a="http://schemas.openxmlformats.org/drawingml/2006/main" xmlns:r="http://schemas.openxmlformats.org/officeDocument/2006/relationships" xmlns:p="http://schemas.openxmlformats.org/presentationml/2006/main">
  <p:tag name="ORIGINAL_AUDIO_FILEPATH" val="C:\Users\jlim2\Documents\2018Fall\PHC6251\Lectures\RugntipDH\PHC6251_week12_part2_2017_copy\ppt\media\media4.m4a"/>
  <p:tag name="ARTICULATE_LOCK_SLIDE" val="0"/>
  <p:tag name="AUDIO_ID" val="517"/>
  <p:tag name="ARTICULATE_ANNOTATIONS" val="&lt;Annotations /&gt;"/>
  <p:tag name="ELAPSEDTIME" val="101.54"/>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3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4.xml><?xml version="1.0" encoding="utf-8"?>
<p:tagLst xmlns:a="http://schemas.openxmlformats.org/drawingml/2006/main" xmlns:r="http://schemas.openxmlformats.org/officeDocument/2006/relationships" xmlns:p="http://schemas.openxmlformats.org/presentationml/2006/main">
  <p:tag name="ARTICULATE_LOCK_SLIDE" val="0"/>
  <p:tag name="AUDIO_ID" val="518"/>
  <p:tag name="ARTICULATE_ANNOTATIONS" val="&lt;Annotations /&gt;"/>
  <p:tag name="ELAPSEDTIME" val="164.44"/>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35.xml><?xml version="1.0" encoding="utf-8"?>
<p:tagLst xmlns:a="http://schemas.openxmlformats.org/drawingml/2006/main" xmlns:r="http://schemas.openxmlformats.org/officeDocument/2006/relationships" xmlns:p="http://schemas.openxmlformats.org/presentationml/2006/main">
  <p:tag name="ORIGINAL_AUDIO_FILEPATH" val="C:\Users\ttrail\Desktop\COURSES\FALL16\PHC6251\week12\1\media8.m4a"/>
  <p:tag name="ARTICULATE_LOCK_SLIDE" val="0"/>
  <p:tag name="AUDIO_ID" val="519"/>
  <p:tag name="ARTICULATE_ANNOTATIONS" val="&lt;Annotations /&gt;"/>
  <p:tag name="ELAPSEDTIME" val="129.33"/>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2.147484E+09"/>
  <p:tag name="MARGIN_2" val="36"/>
  <p:tag name="MARGIN_3" val="72"/>
  <p:tag name="MARGIN_4" val="108"/>
  <p:tag name="MARGIN_5" val="144"/>
  <p:tag name="FONT_SIZE" val="12"/>
</p:tagLst>
</file>

<file path=ppt/tags/tag37.xml><?xml version="1.0" encoding="utf-8"?>
<p:tagLst xmlns:a="http://schemas.openxmlformats.org/drawingml/2006/main" xmlns:r="http://schemas.openxmlformats.org/officeDocument/2006/relationships" xmlns:p="http://schemas.openxmlformats.org/presentationml/2006/main">
  <p:tag name="ORIGINAL_AUDIO_FILEPATH" val="C:\Users\ttrail\Desktop\COURSES\FALL16\PHC6251\week12\1\media10.m4a"/>
  <p:tag name="ARTICULATE_LOCK_SLIDE" val="0"/>
  <p:tag name="AUDIO_ID" val="521"/>
  <p:tag name="ARTICULATE_ANNOTATIONS" val="&lt;Annotations /&gt;"/>
  <p:tag name="ELAPSEDTIME" val="148.53"/>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3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MARGIN_1" val="-2.147484E+09"/>
  <p:tag name="MARGIN_2" val="36"/>
  <p:tag name="MARGIN_3" val="72"/>
  <p:tag name="MARGIN_4" val="108"/>
  <p:tag name="MARGIN_5" val="144"/>
  <p:tag name="FONT_SIZE" val="11"/>
</p:tagLst>
</file>

<file path=ppt/tags/tag39.xml><?xml version="1.0" encoding="utf-8"?>
<p:tagLst xmlns:a="http://schemas.openxmlformats.org/drawingml/2006/main" xmlns:r="http://schemas.openxmlformats.org/officeDocument/2006/relationships" xmlns:p="http://schemas.openxmlformats.org/presentationml/2006/main">
  <p:tag name="ORIGINAL_AUDIO_FILEPATH" val="C:\Users\jlim2\Documents\2018Fall\PHC6251\Lectures\RugntipDH\PHC6251_week12_part2_2017_copy\ppt\media\media8.m4a"/>
  <p:tag name="ARTICULATE_LOCK_SLIDE" val="0"/>
  <p:tag name="AUDIO_ID" val="524"/>
  <p:tag name="ARTICULATE_ANNOTATIONS" val="&lt;Annotations /&gt;"/>
  <p:tag name="ELAPSEDTIME" val="96.73"/>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41.xml><?xml version="1.0" encoding="utf-8"?>
<p:tagLst xmlns:a="http://schemas.openxmlformats.org/drawingml/2006/main" xmlns:r="http://schemas.openxmlformats.org/officeDocument/2006/relationships" xmlns:p="http://schemas.openxmlformats.org/presentationml/2006/main">
  <p:tag name="ORIGINAL_AUDIO_FILEPATH" val="C:\Users\jlim2\Documents\2018Fall\PHC6251\Lectures\RugntipDH\PHC6251_week12_part2_2017_copy\ppt\media\media9.m4a"/>
  <p:tag name="ARTICULATE_LOCK_SLIDE" val="0"/>
  <p:tag name="AUDIO_ID" val="525"/>
  <p:tag name="ARTICULATE_ANNOTATIONS" val="&lt;Annotations /&gt;"/>
  <p:tag name="ELAPSEDTIME" val="119.33"/>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4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1"/>
</p:tagLst>
</file>

<file path=ppt/tags/tag43.xml><?xml version="1.0" encoding="utf-8"?>
<p:tagLst xmlns:a="http://schemas.openxmlformats.org/drawingml/2006/main" xmlns:r="http://schemas.openxmlformats.org/officeDocument/2006/relationships" xmlns:p="http://schemas.openxmlformats.org/presentationml/2006/main">
  <p:tag name="ORIGINAL_AUDIO_FILEPATH" val="C:\Users\jlim2\Documents\2018Fall\PHC6251\Lectures\RugntipDH\PHC6251_week12_part2_2017_copy\ppt\media\media10.m4a"/>
  <p:tag name="ARTICULATE_LOCK_SLIDE" val="0"/>
  <p:tag name="AUDIO_ID" val="526"/>
  <p:tag name="ARTICULATE_ANNOTATIONS" val="&lt;Annotations /&gt;"/>
  <p:tag name="ELAPSEDTIME" val="155.30"/>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4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1"/>
</p:tagLst>
</file>

<file path=ppt/tags/tag45.xml><?xml version="1.0" encoding="utf-8"?>
<p:tagLst xmlns:a="http://schemas.openxmlformats.org/drawingml/2006/main" xmlns:r="http://schemas.openxmlformats.org/officeDocument/2006/relationships" xmlns:p="http://schemas.openxmlformats.org/presentationml/2006/main">
  <p:tag name="ORIGINAL_AUDIO_FILEPATH" val="C:\Users\jlim2\Documents\2018Fall\PHC6251\Lectures\RugntipDH\PHC6251_week12_part2_2017_copy\ppt\media\media11.m4a"/>
  <p:tag name="ARTICULATE_LOCK_SLIDE" val="0"/>
  <p:tag name="AUDIO_ID" val="527"/>
  <p:tag name="ARTICULATE_ANNOTATIONS" val="&lt;Annotations /&gt;"/>
  <p:tag name="ELAPSEDTIME" val="196.83"/>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9"/>
</p:tagLst>
</file>

<file path=ppt/tags/tag47.xml><?xml version="1.0" encoding="utf-8"?>
<p:tagLst xmlns:a="http://schemas.openxmlformats.org/drawingml/2006/main" xmlns:r="http://schemas.openxmlformats.org/officeDocument/2006/relationships" xmlns:p="http://schemas.openxmlformats.org/presentationml/2006/main">
  <p:tag name="ORIGINAL_AUDIO_FILEPATH" val="C:\Users\jlim2\Documents\2018Fall\PHC6251\Lectures\RugntipDH\PHC6251_week12_part2_2017_copy\ppt\media\media12.m4a"/>
  <p:tag name="ELAPSEDTIME" val="181.152"/>
  <p:tag name="ARTICULATE_LOCK_SLIDE" val="0"/>
  <p:tag name="AUDIO_ID" val="528"/>
  <p:tag name="ARTICULATE_ANNOTATIONS" val="&lt;Annotations /&gt;"/>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4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1"/>
</p:tagLst>
</file>

<file path=ppt/tags/tag49.xml><?xml version="1.0" encoding="utf-8"?>
<p:tagLst xmlns:a="http://schemas.openxmlformats.org/drawingml/2006/main" xmlns:r="http://schemas.openxmlformats.org/officeDocument/2006/relationships" xmlns:p="http://schemas.openxmlformats.org/presentationml/2006/main">
  <p:tag name="AUDIO_ID" val="449"/>
  <p:tag name="ARTICULATE_ANNOTATIONS" val="&lt;Annotations /&gt;"/>
  <p:tag name="ELAPSEDTIME" val="111.12"/>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DUPLICATEID" val="0cd2852f7a7c4e93a3e8911ef71c3f70"/>
</p:tagLst>
</file>

<file path=ppt/tags/tag50.xml><?xml version="1.0" encoding="utf-8"?>
<p:tagLst xmlns:a="http://schemas.openxmlformats.org/drawingml/2006/main" xmlns:r="http://schemas.openxmlformats.org/officeDocument/2006/relationships" xmlns:p="http://schemas.openxmlformats.org/presentationml/2006/main">
  <p:tag name="AUDIO_ID" val="529"/>
  <p:tag name="ARTICULATE_ANNOTATIONS" val="&lt;Annotations /&gt;"/>
  <p:tag name="ELAPSEDTIME" val="58.59"/>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51.xml><?xml version="1.0" encoding="utf-8"?>
<p:tagLst xmlns:a="http://schemas.openxmlformats.org/drawingml/2006/main" xmlns:r="http://schemas.openxmlformats.org/officeDocument/2006/relationships" xmlns:p="http://schemas.openxmlformats.org/presentationml/2006/main">
  <p:tag name="AUDIO_ID" val="450"/>
  <p:tag name="ARTICULATE_ANNOTATIONS" val="&lt;Annotations /&gt;"/>
  <p:tag name="ELAPSEDTIME" val="70.90"/>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5"/>
</p:tagLst>
</file>

<file path=ppt/tags/tag52.xml><?xml version="1.0" encoding="utf-8"?>
<p:tagLst xmlns:a="http://schemas.openxmlformats.org/drawingml/2006/main" xmlns:r="http://schemas.openxmlformats.org/officeDocument/2006/relationships" xmlns:p="http://schemas.openxmlformats.org/presentationml/2006/main">
  <p:tag name="AUDIO_ID" val="530"/>
  <p:tag name="ARTICULATE_ANNOTATIONS" val="&lt;Annotations /&gt;"/>
  <p:tag name="ELAPSEDTIME" val="50.23"/>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53.xml><?xml version="1.0" encoding="utf-8"?>
<p:tagLst xmlns:a="http://schemas.openxmlformats.org/drawingml/2006/main" xmlns:r="http://schemas.openxmlformats.org/officeDocument/2006/relationships" xmlns:p="http://schemas.openxmlformats.org/presentationml/2006/main">
  <p:tag name="AUDIO_ID" val="451"/>
  <p:tag name="ARTICULATE_ANNOTATIONS" val="&lt;Annotations /&gt;"/>
  <p:tag name="ELAPSEDTIME" val="55.80"/>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54.xml><?xml version="1.0" encoding="utf-8"?>
<p:tagLst xmlns:a="http://schemas.openxmlformats.org/drawingml/2006/main" xmlns:r="http://schemas.openxmlformats.org/officeDocument/2006/relationships" xmlns:p="http://schemas.openxmlformats.org/presentationml/2006/main">
  <p:tag name="AUDIO_ID" val="471"/>
  <p:tag name="ARTICULATE_ANNOTATIONS" val="&lt;Annotations /&gt;"/>
  <p:tag name="ELAPSEDTIME" val="45.74"/>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55.xml><?xml version="1.0" encoding="utf-8"?>
<p:tagLst xmlns:a="http://schemas.openxmlformats.org/drawingml/2006/main" xmlns:r="http://schemas.openxmlformats.org/officeDocument/2006/relationships" xmlns:p="http://schemas.openxmlformats.org/presentationml/2006/main">
  <p:tag name="AUDIO_ID" val="473"/>
  <p:tag name="ARTICULATE_ANNOTATIONS" val="&lt;Annotations /&gt;"/>
  <p:tag name="ELAPSEDTIME" val="87.33"/>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56.xml><?xml version="1.0" encoding="utf-8"?>
<p:tagLst xmlns:a="http://schemas.openxmlformats.org/drawingml/2006/main" xmlns:r="http://schemas.openxmlformats.org/officeDocument/2006/relationships" xmlns:p="http://schemas.openxmlformats.org/presentationml/2006/main">
  <p:tag name="AUDIO_ID" val="474"/>
  <p:tag name="ARTICULATE_ANNOTATIONS" val="&lt;Annotations /&gt;"/>
  <p:tag name="ELAPSEDTIME" val="63.79"/>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57.xml><?xml version="1.0" encoding="utf-8"?>
<p:tagLst xmlns:a="http://schemas.openxmlformats.org/drawingml/2006/main" xmlns:r="http://schemas.openxmlformats.org/officeDocument/2006/relationships" xmlns:p="http://schemas.openxmlformats.org/presentationml/2006/main">
  <p:tag name="AUDIO_ID" val="534"/>
  <p:tag name="ARTICULATE_ANNOTATIONS" val="&lt;Annotations /&gt;"/>
  <p:tag name="ELAPSEDTIME" val="42.63"/>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7"/>
</p:tagLst>
</file>

<file path=ppt/tags/tag58.xml><?xml version="1.0" encoding="utf-8"?>
<p:tagLst xmlns:a="http://schemas.openxmlformats.org/drawingml/2006/main" xmlns:r="http://schemas.openxmlformats.org/officeDocument/2006/relationships" xmlns:p="http://schemas.openxmlformats.org/presentationml/2006/main">
  <p:tag name="AUDIO_ID" val="475"/>
  <p:tag name="ARTICULATE_ANNOTATIONS" val="&lt;Annotations /&gt;"/>
  <p:tag name="ELAPSEDTIME" val="32.24"/>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59.xml><?xml version="1.0" encoding="utf-8"?>
<p:tagLst xmlns:a="http://schemas.openxmlformats.org/drawingml/2006/main" xmlns:r="http://schemas.openxmlformats.org/officeDocument/2006/relationships" xmlns:p="http://schemas.openxmlformats.org/presentationml/2006/main">
  <p:tag name="AUDIO_ID" val="483"/>
  <p:tag name="ARTICULATE_ANNOTATIONS" val="&lt;Annotations /&gt;"/>
  <p:tag name="ELAPSEDTIME" val="32.63"/>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DUPLICATEID" val="412812fb146043268ca26f2369ab3e44"/>
</p:tagLst>
</file>

<file path=ppt/tags/tag60.xml><?xml version="1.0" encoding="utf-8"?>
<p:tagLst xmlns:a="http://schemas.openxmlformats.org/drawingml/2006/main" xmlns:r="http://schemas.openxmlformats.org/officeDocument/2006/relationships" xmlns:p="http://schemas.openxmlformats.org/presentationml/2006/main">
  <p:tag name="AUDIO_ID" val="477"/>
  <p:tag name="ARTICULATE_ANNOTATIONS" val="&lt;Annotations /&gt;"/>
  <p:tag name="ELAPSEDTIME" val="42.03"/>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61.xml><?xml version="1.0" encoding="utf-8"?>
<p:tagLst xmlns:a="http://schemas.openxmlformats.org/drawingml/2006/main" xmlns:r="http://schemas.openxmlformats.org/officeDocument/2006/relationships" xmlns:p="http://schemas.openxmlformats.org/presentationml/2006/main">
  <p:tag name="DUPLICATEID" val="5e16e4eb7581468eaa7e30413069b4dc"/>
</p:tagLst>
</file>

<file path=ppt/tags/tag62.xml><?xml version="1.0" encoding="utf-8"?>
<p:tagLst xmlns:a="http://schemas.openxmlformats.org/drawingml/2006/main" xmlns:r="http://schemas.openxmlformats.org/officeDocument/2006/relationships" xmlns:p="http://schemas.openxmlformats.org/presentationml/2006/main">
  <p:tag name="AUDIO_ID" val="480"/>
  <p:tag name="ARTICULATE_ANNOTATIONS" val="&lt;Annotations /&gt;"/>
  <p:tag name="ELAPSEDTIME" val="90.93"/>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63.xml><?xml version="1.0" encoding="utf-8"?>
<p:tagLst xmlns:a="http://schemas.openxmlformats.org/drawingml/2006/main" xmlns:r="http://schemas.openxmlformats.org/officeDocument/2006/relationships" xmlns:p="http://schemas.openxmlformats.org/presentationml/2006/main">
  <p:tag name="ARTICULATE_TITLE_TAG" val="Graph"/>
  <p:tag name="ARTICULATE_AUDIO_RECORDED" val="1"/>
  <p:tag name="ANNOTATION_COUNT" val="0"/>
  <p:tag name="ARTICULATE_LOCK_SLIDE" val="0"/>
  <p:tag name="AUDIO_ID" val="533"/>
  <p:tag name="ARTICULATE_ANNOTATIONS" val="&lt;Annotations /&gt;"/>
  <p:tag name="ELAPSEDTIME" val="118.49"/>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6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65.xml><?xml version="1.0" encoding="utf-8"?>
<p:tagLst xmlns:a="http://schemas.openxmlformats.org/drawingml/2006/main" xmlns:r="http://schemas.openxmlformats.org/officeDocument/2006/relationships" xmlns:p="http://schemas.openxmlformats.org/presentationml/2006/main">
  <p:tag name="AUDIO_ID" val="511"/>
  <p:tag name="ARTICULATE_ANNOTATIONS" val="&lt;Annotations /&gt;"/>
  <p:tag name="ELAPSEDTIME" val="124.53"/>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66.xml><?xml version="1.0" encoding="utf-8"?>
<p:tagLst xmlns:a="http://schemas.openxmlformats.org/drawingml/2006/main" xmlns:r="http://schemas.openxmlformats.org/officeDocument/2006/relationships" xmlns:p="http://schemas.openxmlformats.org/presentationml/2006/main">
  <p:tag name="AUDIO_ID" val="522"/>
  <p:tag name="ARTICULATE_ANNOTATIONS" val="&lt;Annotations /&gt;"/>
  <p:tag name="ELAPSEDTIME" val="90.83"/>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67.xml><?xml version="1.0" encoding="utf-8"?>
<p:tagLst xmlns:a="http://schemas.openxmlformats.org/drawingml/2006/main" xmlns:r="http://schemas.openxmlformats.org/officeDocument/2006/relationships" xmlns:p="http://schemas.openxmlformats.org/presentationml/2006/main">
  <p:tag name="AUDIO_ID" val="535"/>
  <p:tag name="ARTICULATE_ANNOTATIONS" val="&lt;Annotations /&gt;"/>
  <p:tag name="ELAPSEDTIME" val="75.83"/>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68.xml><?xml version="1.0" encoding="utf-8"?>
<p:tagLst xmlns:a="http://schemas.openxmlformats.org/drawingml/2006/main" xmlns:r="http://schemas.openxmlformats.org/officeDocument/2006/relationships" xmlns:p="http://schemas.openxmlformats.org/presentationml/2006/main">
  <p:tag name="ORIGINAL_AUDIO_FILEPATH" val="C:\Users\ttrail\Desktop\COURSES\FALL16\PHC6251\week12\1\media24.m4a"/>
  <p:tag name="ARTICULATE_LOCK_SLIDE" val="0"/>
  <p:tag name="AUDIO_ID" val="509"/>
  <p:tag name="ARTICULATE_ANNOTATIONS" val="&lt;Annotations /&gt;"/>
  <p:tag name="ELAPSEDTIME" val="94.69"/>
  <p:tag name="ARTICULATE_NAV_LEVEL" val="1"/>
  <p:tag name="ARTICULATE_TOC_EXPANDED" val="True"/>
  <p:tag name="ARTICULATE_SLIDE_PRESENTER_GUID" val="b9c8130b-204c-4cdf-8b59-732113114523"/>
  <p:tag name="ARTICULATE_SLIDE_PAUSE" val="0"/>
  <p:tag name="ARTICULATE_HIDE_SLIDE" val="0"/>
  <p:tag name="ARTICULATE_PLAYER_CONTROL_PREVIOUS" val="True"/>
  <p:tag name="ARTICULATE_PLAYER_CONTROL_NEXT" val="True"/>
  <p:tag name="ARTICULATE_USED_LAYOUT" val="2"/>
</p:tagLst>
</file>

<file path=ppt/tags/tag6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DUPLICATEID" val="8451a54585c241ab92bc19caa0c8292b"/>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HC6314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8495</TotalTime>
  <Words>7496</Words>
  <Application>Microsoft Office PowerPoint</Application>
  <PresentationFormat>On-screen Show (4:3)</PresentationFormat>
  <Paragraphs>384</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Open Sans</vt:lpstr>
      <vt:lpstr>Times New Roman</vt:lpstr>
      <vt:lpstr>PHC6314 Template</vt:lpstr>
      <vt:lpstr>PowerPoint Presentation</vt:lpstr>
      <vt:lpstr>Review:  Types of Global  (International) Surveillance</vt:lpstr>
      <vt:lpstr>PowerPoint Presentation</vt:lpstr>
      <vt:lpstr>Global Disease Detection  (GDD) Program</vt:lpstr>
      <vt:lpstr>Event vs. Indicator-Based  Surveillance</vt:lpstr>
      <vt:lpstr>GDD Regional Detection Centers</vt:lpstr>
      <vt:lpstr>Key Accomplishments 2006-18</vt:lpstr>
      <vt:lpstr>Surveillance in Kibera, Kenya</vt:lpstr>
      <vt:lpstr>Surveillance in Low-resource Settings (LRS):  What is Available?</vt:lpstr>
      <vt:lpstr>Choice of Surveillance in LRS</vt:lpstr>
      <vt:lpstr>Important LRS Surveillance Terms</vt:lpstr>
      <vt:lpstr>Enabling Surveillance  in LRS</vt:lpstr>
      <vt:lpstr>International Health Regulations (IHR)</vt:lpstr>
      <vt:lpstr>What is a PHEIC?</vt:lpstr>
      <vt:lpstr>IHR</vt:lpstr>
      <vt:lpstr>Key IHR Mandates for WHO</vt:lpstr>
      <vt:lpstr>Key Obligations &amp; Rights of  Member Countries</vt:lpstr>
      <vt:lpstr>Establishment of NFPs</vt:lpstr>
      <vt:lpstr>NFP - United States</vt:lpstr>
      <vt:lpstr>Notify Potential PHEIC</vt:lpstr>
      <vt:lpstr>PowerPoint Presentation</vt:lpstr>
      <vt:lpstr>Always Notifiable IHR PHEIC</vt:lpstr>
      <vt:lpstr>Other Potentially Notifiable Events</vt:lpstr>
      <vt:lpstr>How Many PHEIC to Date?</vt:lpstr>
      <vt:lpstr>IHR Monitoring &amp; Evaluation</vt:lpstr>
      <vt:lpstr>PowerPoint Presentation</vt:lpstr>
      <vt:lpstr>Original Timeline IHR &amp; COVID-19</vt:lpstr>
      <vt:lpstr>More Recent Timeline</vt:lpstr>
      <vt:lpstr>COVID-19 E.C.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Mansuri, Fahad</dc:creator>
  <cp:lastModifiedBy>Lim, Jung</cp:lastModifiedBy>
  <cp:revision>224</cp:revision>
  <cp:lastPrinted>2021-02-24T20:57:15Z</cp:lastPrinted>
  <dcterms:created xsi:type="dcterms:W3CDTF">2021-01-20T15:57:44Z</dcterms:created>
  <dcterms:modified xsi:type="dcterms:W3CDTF">2021-02-24T21:00:08Z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FEE91E98-5000-4D3A-B2B4-6893692B938B</vt:lpwstr>
  </property>
  <property fmtid="{D5CDD505-2E9C-101B-9397-08002B2CF9AE}" pid="3" name="ArticulatePath">
    <vt:lpwstr>Unit 14 International Health Regulation Spring 2021 1.19.2021 (1)</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ProjectFull">
    <vt:lpwstr>C:\Users\13185\Documents\2018-2020\Spring21\6251 1\PHC 6251_Unit 14.ppta</vt:lpwstr>
  </property>
</Properties>
</file>